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256" r:id="rId2"/>
    <p:sldId id="261" r:id="rId3"/>
    <p:sldId id="260" r:id="rId4"/>
    <p:sldId id="263" r:id="rId5"/>
    <p:sldId id="349" r:id="rId6"/>
    <p:sldId id="348" r:id="rId7"/>
    <p:sldId id="264" r:id="rId8"/>
    <p:sldId id="265" r:id="rId9"/>
    <p:sldId id="266" r:id="rId10"/>
    <p:sldId id="267" r:id="rId11"/>
    <p:sldId id="269" r:id="rId12"/>
    <p:sldId id="273" r:id="rId13"/>
    <p:sldId id="270" r:id="rId14"/>
    <p:sldId id="271" r:id="rId15"/>
    <p:sldId id="268" r:id="rId16"/>
    <p:sldId id="272" r:id="rId17"/>
    <p:sldId id="274" r:id="rId18"/>
    <p:sldId id="275" r:id="rId19"/>
    <p:sldId id="276" r:id="rId20"/>
    <p:sldId id="277" r:id="rId21"/>
    <p:sldId id="278" r:id="rId22"/>
    <p:sldId id="279" r:id="rId23"/>
    <p:sldId id="281" r:id="rId24"/>
    <p:sldId id="282" r:id="rId25"/>
    <p:sldId id="283" r:id="rId26"/>
    <p:sldId id="280"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21" r:id="rId54"/>
    <p:sldId id="322" r:id="rId55"/>
    <p:sldId id="323" r:id="rId56"/>
    <p:sldId id="324" r:id="rId57"/>
    <p:sldId id="325" r:id="rId58"/>
    <p:sldId id="326" r:id="rId59"/>
    <p:sldId id="327" r:id="rId60"/>
    <p:sldId id="328" r:id="rId61"/>
    <p:sldId id="329" r:id="rId62"/>
    <p:sldId id="330" r:id="rId63"/>
    <p:sldId id="331" r:id="rId64"/>
    <p:sldId id="332" r:id="rId65"/>
    <p:sldId id="333" r:id="rId66"/>
    <p:sldId id="334" r:id="rId67"/>
    <p:sldId id="335" r:id="rId68"/>
    <p:sldId id="336" r:id="rId69"/>
    <p:sldId id="337" r:id="rId70"/>
    <p:sldId id="338" r:id="rId71"/>
    <p:sldId id="339" r:id="rId72"/>
    <p:sldId id="340" r:id="rId73"/>
    <p:sldId id="341" r:id="rId74"/>
    <p:sldId id="342" r:id="rId75"/>
    <p:sldId id="343" r:id="rId76"/>
    <p:sldId id="344" r:id="rId77"/>
    <p:sldId id="350" r:id="rId78"/>
    <p:sldId id="351" r:id="rId79"/>
    <p:sldId id="345" r:id="rId80"/>
    <p:sldId id="346" r:id="rId81"/>
    <p:sldId id="347" r:id="rId82"/>
    <p:sldId id="310" r:id="rId83"/>
    <p:sldId id="311" r:id="rId84"/>
    <p:sldId id="312" r:id="rId85"/>
    <p:sldId id="313" r:id="rId86"/>
    <p:sldId id="314" r:id="rId87"/>
    <p:sldId id="315"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o, Yijie" initials="ZY" lastIdx="1" clrIdx="0">
    <p:extLst>
      <p:ext uri="{19B8F6BF-5375-455C-9EA6-DF929625EA0E}">
        <p15:presenceInfo xmlns:p15="http://schemas.microsoft.com/office/powerpoint/2012/main" userId="S::zhaoyij@upenn.edu::101132c6-1a51-4ea6-880b-e1345ce0db9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D2A2"/>
    <a:srgbClr val="C27E7F"/>
    <a:srgbClr val="8F7A79"/>
    <a:srgbClr val="9FB2BB"/>
    <a:srgbClr val="EFCEA3"/>
    <a:srgbClr val="D4DC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61"/>
    <p:restoredTop sz="97843"/>
  </p:normalViewPr>
  <p:slideViewPr>
    <p:cSldViewPr snapToGrid="0" snapToObjects="1">
      <p:cViewPr varScale="1">
        <p:scale>
          <a:sx n="112" d="100"/>
          <a:sy n="112" d="100"/>
        </p:scale>
        <p:origin x="224" y="448"/>
      </p:cViewPr>
      <p:guideLst/>
    </p:cSldViewPr>
  </p:slideViewPr>
  <p:outlineViewPr>
    <p:cViewPr>
      <p:scale>
        <a:sx n="33" d="100"/>
        <a:sy n="33" d="100"/>
      </p:scale>
      <p:origin x="0" y="-9688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31T09:40:14.157" idx="1">
    <p:pos x="6892" y="298"/>
    <p:text>Brief history http://pytalent.zandstrasystems.com/meet_py1.html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9/10/24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pytalent.zandstrasystems.com/meet_py1.html"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Benevolent_dictator_for_life" TargetMode="External"/><Relationship Id="rId5" Type="http://schemas.openxmlformats.org/officeDocument/2006/relationships/hyperlink" Target="https://en.wikipedia.org/wiki/Open-source_software" TargetMode="External"/><Relationship Id="rId4" Type="http://schemas.openxmlformats.org/officeDocument/2006/relationships/hyperlink" Target="https://en.wikipedia.org/wiki/DARPA"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python-course.eu/python3_formatted_output.php"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CPython"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r>
              <a:rPr lang="en-US" dirty="0">
                <a:sym typeface="Times New Roman"/>
              </a:rPr>
              <a:t>Guido van Rossum is the author of Python, an interpreted, interactive object-oriented programming language. In the late 1980s, Van Rossum began work on Python at the National Research Institute for Mathematics and Computer Science in the Netherlands where we worked on the programming language ABC. ABC was intended to be a programming language that could be taught to intelligent computer users who were not computer programmers or software developers in any sense.  Instead the focus was on scientists like physicists or social scientists or linguists. Python is partially inspired by his work on the ABC programming language in the 80s.  He started developing his own language in 1989.  (</a:t>
            </a:r>
            <a:r>
              <a:rPr lang="en-US" dirty="0">
                <a:sym typeface="Times New Roman"/>
                <a:hlinkClick r:id="rId3"/>
              </a:rPr>
              <a:t>http://pytalent.zandstrasystems.com/meet_py1.html</a:t>
            </a:r>
            <a:r>
              <a:rPr lang="en-US" dirty="0">
                <a:sym typeface="Times New Roman"/>
              </a:rPr>
              <a:t>)</a:t>
            </a:r>
            <a:endParaRPr lang="en-US" dirty="0">
              <a:ea typeface="Times New Roman"/>
            </a:endParaRPr>
          </a:p>
          <a:p>
            <a:r>
              <a:rPr lang="en-US" dirty="0">
                <a:sym typeface="Times New Roman"/>
              </a:rPr>
              <a:t>In 1999, Van Rossum submitted a funding proposal to </a:t>
            </a:r>
            <a:r>
              <a:rPr lang="en-US" dirty="0">
                <a:sym typeface="Times New Roman"/>
                <a:hlinkClick r:id="rId4"/>
              </a:rPr>
              <a:t>DARPA</a:t>
            </a:r>
            <a:r>
              <a:rPr lang="en-US" dirty="0">
                <a:sym typeface="Times New Roman"/>
              </a:rPr>
              <a:t> called "Computer Programming for Everybody", in which he further defined his goals for Python:</a:t>
            </a:r>
            <a:endParaRPr lang="en-US" dirty="0"/>
          </a:p>
          <a:p>
            <a:r>
              <a:rPr lang="en-US" dirty="0">
                <a:sym typeface="Times New Roman"/>
              </a:rPr>
              <a:t>* An easy and intuitive language just as powerful as major competitors</a:t>
            </a:r>
            <a:endParaRPr lang="en-US" dirty="0"/>
          </a:p>
          <a:p>
            <a:r>
              <a:rPr lang="en-US" dirty="0">
                <a:sym typeface="Times New Roman"/>
                <a:hlinkClick r:id="rId5"/>
              </a:rPr>
              <a:t>* Open source</a:t>
            </a:r>
            <a:r>
              <a:rPr lang="en-US" dirty="0">
                <a:sym typeface="Times New Roman"/>
              </a:rPr>
              <a:t>, so anyone can contribute to its development</a:t>
            </a:r>
            <a:endParaRPr lang="en-US" dirty="0"/>
          </a:p>
          <a:p>
            <a:r>
              <a:rPr lang="en-US" dirty="0">
                <a:sym typeface="Times New Roman"/>
              </a:rPr>
              <a:t>* Code that is as understandable as plain English</a:t>
            </a:r>
            <a:endParaRPr lang="en-US" dirty="0"/>
          </a:p>
          <a:p>
            <a:r>
              <a:rPr lang="en-US" dirty="0">
                <a:sym typeface="Times New Roman"/>
              </a:rPr>
              <a:t>* Suitability for everyday tasks, allowing for short development times</a:t>
            </a:r>
          </a:p>
          <a:p>
            <a:r>
              <a:rPr lang="en-US" dirty="0">
                <a:sym typeface="Times New Roman"/>
              </a:rPr>
              <a:t>From 2005-2012 Guido worked at Google where he spent half his time developing Python.  Now he works at Dropbox.</a:t>
            </a:r>
            <a:br>
              <a:rPr lang="en-US" dirty="0">
                <a:sym typeface="Times New Roman"/>
              </a:rPr>
            </a:br>
            <a:r>
              <a:rPr lang="en-US" dirty="0">
                <a:sym typeface="Times New Roman"/>
              </a:rPr>
              <a:t> </a:t>
            </a:r>
            <a:endParaRPr lang="en-US" dirty="0"/>
          </a:p>
          <a:p>
            <a:r>
              <a:rPr lang="en-US" dirty="0">
                <a:sym typeface="Times New Roman"/>
              </a:rPr>
              <a:t>In 2018, he announced that he would be stepping down from the position of </a:t>
            </a:r>
            <a:r>
              <a:rPr lang="en-US" dirty="0">
                <a:sym typeface="Times New Roman"/>
                <a:hlinkClick r:id="rId6"/>
              </a:rPr>
              <a:t>BDFL</a:t>
            </a:r>
            <a:r>
              <a:rPr lang="en-US" dirty="0">
                <a:sym typeface="Times New Roman"/>
              </a:rPr>
              <a:t> of the Python programming language</a:t>
            </a:r>
          </a:p>
          <a:p>
            <a:pPr marL="0" lvl="0" indent="0" algn="l">
              <a:lnSpc>
                <a:spcPct val="100000"/>
              </a:lnSpc>
              <a:spcBef>
                <a:spcPts val="0"/>
              </a:spcBef>
              <a:spcAft>
                <a:spcPts val="0"/>
              </a:spcAft>
              <a:buSzPts val="1400"/>
              <a:buNone/>
            </a:pPr>
            <a:r>
              <a:rPr lang="en-US" dirty="0">
                <a:sym typeface="Times New Roman"/>
              </a:rPr>
              <a:t>(https://en.wikipedia.org/wiki/Guido_van_Rossum)</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extLst>
      <p:ext uri="{BB962C8B-B14F-4D97-AF65-F5344CB8AC3E}">
        <p14:creationId xmlns:p14="http://schemas.microsoft.com/office/powerpoint/2010/main" val="2766096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521679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3343062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3178864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sym typeface="Times New Roman"/>
              </a:rPr>
              <a:t>String formatting options: </a:t>
            </a:r>
            <a:r>
              <a:rPr lang="en-US" dirty="0">
                <a:sym typeface="Times New Roman"/>
                <a:hlinkClick r:id="rId3"/>
              </a:rPr>
              <a:t>https://www.python-course.eu/python3_formatted_output.php</a:t>
            </a:r>
            <a:endParaRPr lang="en-US">
              <a:sym typeface="Times New Roman"/>
            </a:endParaRPr>
          </a:p>
          <a:p>
            <a:pPr marL="0" lvl="0" indent="0" algn="l">
              <a:lnSpc>
                <a:spcPct val="100000"/>
              </a:lnSpc>
              <a:spcBef>
                <a:spcPts val="0"/>
              </a:spcBef>
              <a:spcAft>
                <a:spcPts val="0"/>
              </a:spcAft>
              <a:buSzPts val="1400"/>
              <a:buNone/>
            </a:pPr>
            <a:endParaRPr lang="en-US" dirty="0">
              <a:latin typeface="Times New Roman"/>
              <a:cs typeface="Times New Roman"/>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1046124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extLst>
      <p:ext uri="{BB962C8B-B14F-4D97-AF65-F5344CB8AC3E}">
        <p14:creationId xmlns:p14="http://schemas.microsoft.com/office/powerpoint/2010/main" val="3693223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extLst>
      <p:ext uri="{BB962C8B-B14F-4D97-AF65-F5344CB8AC3E}">
        <p14:creationId xmlns:p14="http://schemas.microsoft.com/office/powerpoint/2010/main" val="1777724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2294910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2369106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extLst>
      <p:ext uri="{BB962C8B-B14F-4D97-AF65-F5344CB8AC3E}">
        <p14:creationId xmlns:p14="http://schemas.microsoft.com/office/powerpoint/2010/main" val="4036124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extLst>
      <p:ext uri="{BB962C8B-B14F-4D97-AF65-F5344CB8AC3E}">
        <p14:creationId xmlns:p14="http://schemas.microsoft.com/office/powerpoint/2010/main" val="3911626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b="1" dirty="0" err="1"/>
              <a:t>CPython</a:t>
            </a:r>
            <a:r>
              <a:rPr lang="en-US" dirty="0"/>
              <a:t> is the reference implementation of the Python programming language. Written in C and Python, </a:t>
            </a:r>
            <a:r>
              <a:rPr lang="en-US" b="1" dirty="0" err="1"/>
              <a:t>CPython</a:t>
            </a:r>
            <a:r>
              <a:rPr lang="en-US" dirty="0" err="1"/>
              <a:t>is</a:t>
            </a:r>
            <a:r>
              <a:rPr lang="en-US" dirty="0"/>
              <a:t> the default and most widely-used implementation of the language. </a:t>
            </a:r>
            <a:r>
              <a:rPr lang="en-US" b="1" dirty="0" err="1"/>
              <a:t>CPython</a:t>
            </a:r>
            <a:r>
              <a:rPr lang="en-US" dirty="0"/>
              <a:t> can be defined as both an interpreter and a compiler as it compiles Python code into bytecode before interpreting it. </a:t>
            </a:r>
            <a:r>
              <a:rPr lang="en-US" dirty="0">
                <a:hlinkClick r:id="rId3"/>
              </a:rPr>
              <a:t>https://en.wikipedia.org/wiki/CPython</a:t>
            </a:r>
            <a:r>
              <a:rPr lang="en-US" dirty="0"/>
              <a:t> </a:t>
            </a:r>
            <a:endParaRPr lang="en-US"/>
          </a:p>
          <a:p>
            <a:br>
              <a:rPr lang="en-US" dirty="0"/>
            </a:br>
            <a:endParaRPr lang="en-US" dirty="0"/>
          </a:p>
          <a:p>
            <a:pPr marL="0" lvl="0" indent="0" algn="l">
              <a:lnSpc>
                <a:spcPct val="100000"/>
              </a:lnSpc>
              <a:spcBef>
                <a:spcPts val="0"/>
              </a:spcBef>
              <a:spcAft>
                <a:spcPts val="0"/>
              </a:spcAft>
              <a:buSzPts val="1400"/>
              <a:buNone/>
            </a:pPr>
            <a:endParaRPr lang="en-US" dirty="0">
              <a:latin typeface="Times New Roman"/>
              <a:cs typeface="Times New Roman"/>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2532442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extLst>
      <p:ext uri="{BB962C8B-B14F-4D97-AF65-F5344CB8AC3E}">
        <p14:creationId xmlns:p14="http://schemas.microsoft.com/office/powerpoint/2010/main" val="4207105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extLst>
      <p:ext uri="{BB962C8B-B14F-4D97-AF65-F5344CB8AC3E}">
        <p14:creationId xmlns:p14="http://schemas.microsoft.com/office/powerpoint/2010/main" val="1288121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extLst>
      <p:ext uri="{BB962C8B-B14F-4D97-AF65-F5344CB8AC3E}">
        <p14:creationId xmlns:p14="http://schemas.microsoft.com/office/powerpoint/2010/main" val="3045576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extLst>
      <p:ext uri="{BB962C8B-B14F-4D97-AF65-F5344CB8AC3E}">
        <p14:creationId xmlns:p14="http://schemas.microsoft.com/office/powerpoint/2010/main" val="3576117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extLst>
      <p:ext uri="{BB962C8B-B14F-4D97-AF65-F5344CB8AC3E}">
        <p14:creationId xmlns:p14="http://schemas.microsoft.com/office/powerpoint/2010/main" val="2302432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extLst>
      <p:ext uri="{BB962C8B-B14F-4D97-AF65-F5344CB8AC3E}">
        <p14:creationId xmlns:p14="http://schemas.microsoft.com/office/powerpoint/2010/main" val="1084397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extLst>
      <p:ext uri="{BB962C8B-B14F-4D97-AF65-F5344CB8AC3E}">
        <p14:creationId xmlns:p14="http://schemas.microsoft.com/office/powerpoint/2010/main" val="1213890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extLst>
      <p:ext uri="{BB962C8B-B14F-4D97-AF65-F5344CB8AC3E}">
        <p14:creationId xmlns:p14="http://schemas.microsoft.com/office/powerpoint/2010/main" val="4081234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extLst>
      <p:ext uri="{BB962C8B-B14F-4D97-AF65-F5344CB8AC3E}">
        <p14:creationId xmlns:p14="http://schemas.microsoft.com/office/powerpoint/2010/main" val="37755266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sym typeface="Times New Roman"/>
              </a:rPr>
              <a:t>CCB – </a:t>
            </a:r>
            <a:r>
              <a:rPr lang="en-US" dirty="0" err="1">
                <a:sym typeface="Times New Roman"/>
              </a:rPr>
              <a:t>todo</a:t>
            </a:r>
            <a:r>
              <a:rPr lang="en-US" dirty="0">
                <a:sym typeface="Times New Roman"/>
              </a:rPr>
              <a:t> – show how the list comprehension can be re-written as a for loop.</a:t>
            </a:r>
          </a:p>
          <a:p>
            <a:pPr marL="0" indent="0"/>
            <a:endParaRPr lang="en-US" dirty="0">
              <a:sym typeface="Times New Roman"/>
            </a:endParaRPr>
          </a:p>
          <a:p>
            <a:pPr marL="0" lvl="0" indent="0" algn="l">
              <a:lnSpc>
                <a:spcPct val="100000"/>
              </a:lnSpc>
              <a:spcBef>
                <a:spcPts val="0"/>
              </a:spcBef>
              <a:spcAft>
                <a:spcPts val="0"/>
              </a:spcAft>
              <a:buSzPts val="1400"/>
              <a:buNone/>
            </a:pPr>
            <a:endParaRPr lang="en-US" dirty="0">
              <a:latin typeface="Times New Roman"/>
              <a:cs typeface="Times New Roman"/>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extLst>
      <p:ext uri="{BB962C8B-B14F-4D97-AF65-F5344CB8AC3E}">
        <p14:creationId xmlns:p14="http://schemas.microsoft.com/office/powerpoint/2010/main" val="1704292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extLst>
      <p:ext uri="{BB962C8B-B14F-4D97-AF65-F5344CB8AC3E}">
        <p14:creationId xmlns:p14="http://schemas.microsoft.com/office/powerpoint/2010/main" val="12091619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extLst>
      <p:ext uri="{BB962C8B-B14F-4D97-AF65-F5344CB8AC3E}">
        <p14:creationId xmlns:p14="http://schemas.microsoft.com/office/powerpoint/2010/main" val="13104818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extLst>
      <p:ext uri="{BB962C8B-B14F-4D97-AF65-F5344CB8AC3E}">
        <p14:creationId xmlns:p14="http://schemas.microsoft.com/office/powerpoint/2010/main" val="15541640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extLst>
      <p:ext uri="{BB962C8B-B14F-4D97-AF65-F5344CB8AC3E}">
        <p14:creationId xmlns:p14="http://schemas.microsoft.com/office/powerpoint/2010/main" val="27142835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extLst>
      <p:ext uri="{BB962C8B-B14F-4D97-AF65-F5344CB8AC3E}">
        <p14:creationId xmlns:p14="http://schemas.microsoft.com/office/powerpoint/2010/main" val="28682127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extLst>
      <p:ext uri="{BB962C8B-B14F-4D97-AF65-F5344CB8AC3E}">
        <p14:creationId xmlns:p14="http://schemas.microsoft.com/office/powerpoint/2010/main" val="1378009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extLst>
      <p:ext uri="{BB962C8B-B14F-4D97-AF65-F5344CB8AC3E}">
        <p14:creationId xmlns:p14="http://schemas.microsoft.com/office/powerpoint/2010/main" val="1288229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extLst>
      <p:ext uri="{BB962C8B-B14F-4D97-AF65-F5344CB8AC3E}">
        <p14:creationId xmlns:p14="http://schemas.microsoft.com/office/powerpoint/2010/main" val="2646873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extLst>
      <p:ext uri="{BB962C8B-B14F-4D97-AF65-F5344CB8AC3E}">
        <p14:creationId xmlns:p14="http://schemas.microsoft.com/office/powerpoint/2010/main" val="14037730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extLst>
      <p:ext uri="{BB962C8B-B14F-4D97-AF65-F5344CB8AC3E}">
        <p14:creationId xmlns:p14="http://schemas.microsoft.com/office/powerpoint/2010/main" val="2795120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extLst>
      <p:ext uri="{BB962C8B-B14F-4D97-AF65-F5344CB8AC3E}">
        <p14:creationId xmlns:p14="http://schemas.microsoft.com/office/powerpoint/2010/main" val="2376877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37284149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extLst>
      <p:ext uri="{BB962C8B-B14F-4D97-AF65-F5344CB8AC3E}">
        <p14:creationId xmlns:p14="http://schemas.microsoft.com/office/powerpoint/2010/main" val="28598285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extLst>
      <p:ext uri="{BB962C8B-B14F-4D97-AF65-F5344CB8AC3E}">
        <p14:creationId xmlns:p14="http://schemas.microsoft.com/office/powerpoint/2010/main" val="17395596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extLst>
      <p:ext uri="{BB962C8B-B14F-4D97-AF65-F5344CB8AC3E}">
        <p14:creationId xmlns:p14="http://schemas.microsoft.com/office/powerpoint/2010/main" val="7474059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extLst>
      <p:ext uri="{BB962C8B-B14F-4D97-AF65-F5344CB8AC3E}">
        <p14:creationId xmlns:p14="http://schemas.microsoft.com/office/powerpoint/2010/main" val="37732449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extLst>
      <p:ext uri="{BB962C8B-B14F-4D97-AF65-F5344CB8AC3E}">
        <p14:creationId xmlns:p14="http://schemas.microsoft.com/office/powerpoint/2010/main" val="2133258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extLst>
      <p:ext uri="{BB962C8B-B14F-4D97-AF65-F5344CB8AC3E}">
        <p14:creationId xmlns:p14="http://schemas.microsoft.com/office/powerpoint/2010/main" val="12289479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extLst>
      <p:ext uri="{BB962C8B-B14F-4D97-AF65-F5344CB8AC3E}">
        <p14:creationId xmlns:p14="http://schemas.microsoft.com/office/powerpoint/2010/main" val="8089677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extLst>
      <p:ext uri="{BB962C8B-B14F-4D97-AF65-F5344CB8AC3E}">
        <p14:creationId xmlns:p14="http://schemas.microsoft.com/office/powerpoint/2010/main" val="16805577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extLst>
      <p:ext uri="{BB962C8B-B14F-4D97-AF65-F5344CB8AC3E}">
        <p14:creationId xmlns:p14="http://schemas.microsoft.com/office/powerpoint/2010/main" val="32656976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extLst>
      <p:ext uri="{BB962C8B-B14F-4D97-AF65-F5344CB8AC3E}">
        <p14:creationId xmlns:p14="http://schemas.microsoft.com/office/powerpoint/2010/main" val="1340169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6788912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54</a:t>
            </a:fld>
            <a:endParaRPr/>
          </a:p>
        </p:txBody>
      </p:sp>
    </p:spTree>
    <p:extLst>
      <p:ext uri="{BB962C8B-B14F-4D97-AF65-F5344CB8AC3E}">
        <p14:creationId xmlns:p14="http://schemas.microsoft.com/office/powerpoint/2010/main" val="12954235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55</a:t>
            </a:fld>
            <a:endParaRPr/>
          </a:p>
        </p:txBody>
      </p:sp>
    </p:spTree>
    <p:extLst>
      <p:ext uri="{BB962C8B-B14F-4D97-AF65-F5344CB8AC3E}">
        <p14:creationId xmlns:p14="http://schemas.microsoft.com/office/powerpoint/2010/main" val="15506993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56</a:t>
            </a:fld>
            <a:endParaRPr/>
          </a:p>
        </p:txBody>
      </p:sp>
    </p:spTree>
    <p:extLst>
      <p:ext uri="{BB962C8B-B14F-4D97-AF65-F5344CB8AC3E}">
        <p14:creationId xmlns:p14="http://schemas.microsoft.com/office/powerpoint/2010/main" val="35718935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extLst>
      <p:ext uri="{BB962C8B-B14F-4D97-AF65-F5344CB8AC3E}">
        <p14:creationId xmlns:p14="http://schemas.microsoft.com/office/powerpoint/2010/main" val="38260567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58</a:t>
            </a:fld>
            <a:endParaRPr/>
          </a:p>
        </p:txBody>
      </p:sp>
    </p:spTree>
    <p:extLst>
      <p:ext uri="{BB962C8B-B14F-4D97-AF65-F5344CB8AC3E}">
        <p14:creationId xmlns:p14="http://schemas.microsoft.com/office/powerpoint/2010/main" val="11934656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59</a:t>
            </a:fld>
            <a:endParaRPr/>
          </a:p>
        </p:txBody>
      </p:sp>
    </p:spTree>
    <p:extLst>
      <p:ext uri="{BB962C8B-B14F-4D97-AF65-F5344CB8AC3E}">
        <p14:creationId xmlns:p14="http://schemas.microsoft.com/office/powerpoint/2010/main" val="13919387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60</a:t>
            </a:fld>
            <a:endParaRPr/>
          </a:p>
        </p:txBody>
      </p:sp>
    </p:spTree>
    <p:extLst>
      <p:ext uri="{BB962C8B-B14F-4D97-AF65-F5344CB8AC3E}">
        <p14:creationId xmlns:p14="http://schemas.microsoft.com/office/powerpoint/2010/main" val="22512388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61</a:t>
            </a:fld>
            <a:endParaRPr/>
          </a:p>
        </p:txBody>
      </p:sp>
    </p:spTree>
    <p:extLst>
      <p:ext uri="{BB962C8B-B14F-4D97-AF65-F5344CB8AC3E}">
        <p14:creationId xmlns:p14="http://schemas.microsoft.com/office/powerpoint/2010/main" val="3755143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62</a:t>
            </a:fld>
            <a:endParaRPr/>
          </a:p>
        </p:txBody>
      </p:sp>
    </p:spTree>
    <p:extLst>
      <p:ext uri="{BB962C8B-B14F-4D97-AF65-F5344CB8AC3E}">
        <p14:creationId xmlns:p14="http://schemas.microsoft.com/office/powerpoint/2010/main" val="6331796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extLst>
      <p:ext uri="{BB962C8B-B14F-4D97-AF65-F5344CB8AC3E}">
        <p14:creationId xmlns:p14="http://schemas.microsoft.com/office/powerpoint/2010/main" val="1251155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41206386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r>
              <a:rPr lang="en-US" dirty="0">
                <a:effectLst/>
              </a:rPr>
              <a:t> Map</a:t>
            </a:r>
            <a:r>
              <a:rPr lang="en-US" sz="1200" b="0" i="0" u="none" strike="noStrike" cap="none" dirty="0">
                <a:solidFill>
                  <a:schemeClr val="dk1"/>
                </a:solidFill>
                <a:effectLst/>
                <a:latin typeface="Calibri"/>
                <a:ea typeface="Calibri"/>
                <a:cs typeface="Calibri"/>
                <a:sym typeface="Calibri"/>
              </a:rPr>
              <a:t> applies a function to all the items in an </a:t>
            </a:r>
            <a:r>
              <a:rPr lang="en-US" sz="1200" b="0" i="0" u="none" strike="noStrike" cap="none" dirty="0" err="1">
                <a:solidFill>
                  <a:schemeClr val="dk1"/>
                </a:solidFill>
                <a:effectLst/>
                <a:latin typeface="Calibri"/>
                <a:ea typeface="Calibri"/>
                <a:cs typeface="Calibri"/>
                <a:sym typeface="Calibri"/>
              </a:rPr>
              <a:t>input_list</a:t>
            </a:r>
            <a:r>
              <a:rPr lang="en-US" sz="1200" b="0" i="0" u="none" strike="noStrike" cap="none" dirty="0">
                <a:solidFill>
                  <a:schemeClr val="dk1"/>
                </a:solidFill>
                <a:effectLst/>
                <a:latin typeface="Calibri"/>
                <a:ea typeface="Calibri"/>
                <a:cs typeface="Calibri"/>
                <a:sym typeface="Calibri"/>
              </a:rPr>
              <a:t>.</a:t>
            </a: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a:t>
            </a:r>
            <a:r>
              <a:rPr lang="en-US" dirty="0">
                <a:effectLst/>
              </a:rPr>
              <a:t>filter</a:t>
            </a:r>
            <a:r>
              <a:rPr lang="en-US" sz="1200" b="0" i="0" u="none" strike="noStrike" cap="none" dirty="0">
                <a:solidFill>
                  <a:schemeClr val="dk1"/>
                </a:solidFill>
                <a:effectLst/>
                <a:latin typeface="Calibri"/>
                <a:ea typeface="Calibri"/>
                <a:cs typeface="Calibri"/>
                <a:sym typeface="Calibri"/>
              </a:rPr>
              <a:t> creates a list of elements for which a function returns </a:t>
            </a:r>
            <a:r>
              <a:rPr lang="en-US" sz="1200" b="0" i="0" u="none" strike="noStrike" cap="none" dirty="0" err="1">
                <a:solidFill>
                  <a:schemeClr val="dk1"/>
                </a:solidFill>
                <a:effectLst/>
                <a:latin typeface="Calibri"/>
                <a:ea typeface="Calibri"/>
                <a:cs typeface="Calibri"/>
                <a:sym typeface="Calibri"/>
              </a:rPr>
              <a:t>true.python</a:t>
            </a:r>
            <a:endParaRPr lang="en-US" sz="1200" b="0" i="0" u="none" strike="noStrike" cap="none" dirty="0">
              <a:solidFill>
                <a:schemeClr val="dk1"/>
              </a:solidFill>
              <a:effectLst/>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b="0" i="0" u="none" strike="noStrike" cap="none" dirty="0">
                <a:solidFill>
                  <a:schemeClr val="dk1"/>
                </a:solidFill>
                <a:effectLst/>
                <a:latin typeface="Calibri"/>
                <a:ea typeface="Calibri"/>
                <a:cs typeface="Calibri"/>
                <a:sym typeface="Calibri"/>
              </a:rPr>
              <a:t>A lambda function is a small anonymous function.  Syntax = lambda </a:t>
            </a:r>
            <a:r>
              <a:rPr lang="en-US" sz="1200" b="0" i="1" u="none" strike="noStrike" cap="none" dirty="0">
                <a:solidFill>
                  <a:schemeClr val="dk1"/>
                </a:solidFill>
                <a:effectLst/>
                <a:latin typeface="Calibri"/>
                <a:ea typeface="Calibri"/>
                <a:cs typeface="Calibri"/>
                <a:sym typeface="Calibri"/>
              </a:rPr>
              <a:t>arguments </a:t>
            </a:r>
            <a:r>
              <a:rPr lang="en-US" sz="1200" b="0" i="0" u="none" strike="noStrike" cap="none" dirty="0">
                <a:solidFill>
                  <a:schemeClr val="dk1"/>
                </a:solidFill>
                <a:effectLst/>
                <a:latin typeface="Calibri"/>
                <a:ea typeface="Calibri"/>
                <a:cs typeface="Calibri"/>
                <a:sym typeface="Calibri"/>
              </a:rPr>
              <a:t>: </a:t>
            </a:r>
            <a:r>
              <a:rPr lang="en-US" sz="1200" b="0" i="1" u="none" strike="noStrike" cap="none" dirty="0">
                <a:solidFill>
                  <a:schemeClr val="dk1"/>
                </a:solidFill>
                <a:effectLst/>
                <a:latin typeface="Calibri"/>
                <a:ea typeface="Calibri"/>
                <a:cs typeface="Calibri"/>
                <a:sym typeface="Calibri"/>
              </a:rPr>
              <a:t>expression</a:t>
            </a:r>
          </a:p>
          <a:p>
            <a:pPr marL="0" lvl="0" indent="0" algn="l" rtl="0">
              <a:lnSpc>
                <a:spcPct val="100000"/>
              </a:lnSpc>
              <a:spcBef>
                <a:spcPts val="0"/>
              </a:spcBef>
              <a:spcAft>
                <a:spcPts val="0"/>
              </a:spcAft>
              <a:buSzPts val="1400"/>
              <a:buNone/>
            </a:pPr>
            <a:endParaRPr lang="en-US" sz="1200" b="0" i="1" u="none" strike="noStrike" cap="none" dirty="0">
              <a:solidFill>
                <a:schemeClr val="dk1"/>
              </a:solidFill>
              <a:effectLst/>
              <a:latin typeface="Calibri"/>
              <a:cs typeface="Calibri"/>
              <a:sym typeface="Calibri"/>
            </a:endParaRPr>
          </a:p>
          <a:p>
            <a:pPr marL="0" lvl="0" indent="0" algn="l" rtl="0">
              <a:lnSpc>
                <a:spcPct val="100000"/>
              </a:lnSpc>
              <a:spcBef>
                <a:spcPts val="0"/>
              </a:spcBef>
              <a:spcAft>
                <a:spcPts val="0"/>
              </a:spcAft>
              <a:buSzPts val="1400"/>
              <a:buNone/>
            </a:pPr>
            <a:r>
              <a:rPr lang="en-US" sz="1200" b="0" i="0" u="none" strike="noStrike" cap="none" dirty="0">
                <a:solidFill>
                  <a:schemeClr val="dk1"/>
                </a:solidFill>
                <a:effectLst/>
                <a:latin typeface="Calibri"/>
                <a:ea typeface="Calibri"/>
                <a:cs typeface="Calibri"/>
                <a:sym typeface="Calibri"/>
              </a:rPr>
              <a:t>x = lambda a : a + 10</a:t>
            </a:r>
            <a:br>
              <a:rPr lang="en-US" dirty="0"/>
            </a:br>
            <a:r>
              <a:rPr lang="en-US" sz="1200" b="0" i="0" u="none" strike="noStrike" cap="none" dirty="0">
                <a:solidFill>
                  <a:schemeClr val="dk1"/>
                </a:solidFill>
                <a:effectLst/>
                <a:latin typeface="Calibri"/>
                <a:ea typeface="Calibri"/>
                <a:cs typeface="Calibri"/>
                <a:sym typeface="Calibri"/>
              </a:rPr>
              <a:t>print(x(5))</a:t>
            </a:r>
            <a:endParaRPr dirty="0"/>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extLst>
      <p:ext uri="{BB962C8B-B14F-4D97-AF65-F5344CB8AC3E}">
        <p14:creationId xmlns:p14="http://schemas.microsoft.com/office/powerpoint/2010/main" val="33179380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65</a:t>
            </a:fld>
            <a:endParaRPr/>
          </a:p>
        </p:txBody>
      </p:sp>
    </p:spTree>
    <p:extLst>
      <p:ext uri="{BB962C8B-B14F-4D97-AF65-F5344CB8AC3E}">
        <p14:creationId xmlns:p14="http://schemas.microsoft.com/office/powerpoint/2010/main" val="14115757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66</a:t>
            </a:fld>
            <a:endParaRPr/>
          </a:p>
        </p:txBody>
      </p:sp>
    </p:spTree>
    <p:extLst>
      <p:ext uri="{BB962C8B-B14F-4D97-AF65-F5344CB8AC3E}">
        <p14:creationId xmlns:p14="http://schemas.microsoft.com/office/powerpoint/2010/main" val="36427571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r>
              <a:rPr lang="en-US" sz="1200" b="0" i="0" u="none" strike="noStrike" cap="none" dirty="0">
                <a:solidFill>
                  <a:schemeClr val="dk1"/>
                </a:solidFill>
                <a:effectLst/>
                <a:latin typeface="Calibri"/>
                <a:ea typeface="Calibri"/>
                <a:cs typeface="Calibri"/>
                <a:sym typeface="Calibri"/>
              </a:rPr>
              <a:t> self represents the instance of the class. </a:t>
            </a:r>
            <a:endParaRPr dirty="0"/>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67</a:t>
            </a:fld>
            <a:endParaRPr/>
          </a:p>
        </p:txBody>
      </p:sp>
    </p:spTree>
    <p:extLst>
      <p:ext uri="{BB962C8B-B14F-4D97-AF65-F5344CB8AC3E}">
        <p14:creationId xmlns:p14="http://schemas.microsoft.com/office/powerpoint/2010/main" val="7264406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68</a:t>
            </a:fld>
            <a:endParaRPr/>
          </a:p>
        </p:txBody>
      </p:sp>
    </p:spTree>
    <p:extLst>
      <p:ext uri="{BB962C8B-B14F-4D97-AF65-F5344CB8AC3E}">
        <p14:creationId xmlns:p14="http://schemas.microsoft.com/office/powerpoint/2010/main" val="41186371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69</a:t>
            </a:fld>
            <a:endParaRPr/>
          </a:p>
        </p:txBody>
      </p:sp>
    </p:spTree>
    <p:extLst>
      <p:ext uri="{BB962C8B-B14F-4D97-AF65-F5344CB8AC3E}">
        <p14:creationId xmlns:p14="http://schemas.microsoft.com/office/powerpoint/2010/main" val="16825283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70</a:t>
            </a:fld>
            <a:endParaRPr/>
          </a:p>
        </p:txBody>
      </p:sp>
    </p:spTree>
    <p:extLst>
      <p:ext uri="{BB962C8B-B14F-4D97-AF65-F5344CB8AC3E}">
        <p14:creationId xmlns:p14="http://schemas.microsoft.com/office/powerpoint/2010/main" val="40361316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71</a:t>
            </a:fld>
            <a:endParaRPr/>
          </a:p>
        </p:txBody>
      </p:sp>
    </p:spTree>
    <p:extLst>
      <p:ext uri="{BB962C8B-B14F-4D97-AF65-F5344CB8AC3E}">
        <p14:creationId xmlns:p14="http://schemas.microsoft.com/office/powerpoint/2010/main" val="25770198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72</a:t>
            </a:fld>
            <a:endParaRPr/>
          </a:p>
        </p:txBody>
      </p:sp>
    </p:spTree>
    <p:extLst>
      <p:ext uri="{BB962C8B-B14F-4D97-AF65-F5344CB8AC3E}">
        <p14:creationId xmlns:p14="http://schemas.microsoft.com/office/powerpoint/2010/main" val="25439077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73</a:t>
            </a:fld>
            <a:endParaRPr/>
          </a:p>
        </p:txBody>
      </p:sp>
    </p:spTree>
    <p:extLst>
      <p:ext uri="{BB962C8B-B14F-4D97-AF65-F5344CB8AC3E}">
        <p14:creationId xmlns:p14="http://schemas.microsoft.com/office/powerpoint/2010/main" val="3731416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18297013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74</a:t>
            </a:fld>
            <a:endParaRPr/>
          </a:p>
        </p:txBody>
      </p:sp>
    </p:spTree>
    <p:extLst>
      <p:ext uri="{BB962C8B-B14F-4D97-AF65-F5344CB8AC3E}">
        <p14:creationId xmlns:p14="http://schemas.microsoft.com/office/powerpoint/2010/main" val="34490953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75</a:t>
            </a:fld>
            <a:endParaRPr/>
          </a:p>
        </p:txBody>
      </p:sp>
    </p:spTree>
    <p:extLst>
      <p:ext uri="{BB962C8B-B14F-4D97-AF65-F5344CB8AC3E}">
        <p14:creationId xmlns:p14="http://schemas.microsoft.com/office/powerpoint/2010/main" val="21009406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76</a:t>
            </a:fld>
            <a:endParaRPr/>
          </a:p>
        </p:txBody>
      </p:sp>
    </p:spTree>
    <p:extLst>
      <p:ext uri="{BB962C8B-B14F-4D97-AF65-F5344CB8AC3E}">
        <p14:creationId xmlns:p14="http://schemas.microsoft.com/office/powerpoint/2010/main" val="5326279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77</a:t>
            </a:fld>
            <a:endParaRPr/>
          </a:p>
        </p:txBody>
      </p:sp>
    </p:spTree>
    <p:extLst>
      <p:ext uri="{BB962C8B-B14F-4D97-AF65-F5344CB8AC3E}">
        <p14:creationId xmlns:p14="http://schemas.microsoft.com/office/powerpoint/2010/main" val="26449629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79</a:t>
            </a:fld>
            <a:endParaRPr/>
          </a:p>
        </p:txBody>
      </p:sp>
    </p:spTree>
    <p:extLst>
      <p:ext uri="{BB962C8B-B14F-4D97-AF65-F5344CB8AC3E}">
        <p14:creationId xmlns:p14="http://schemas.microsoft.com/office/powerpoint/2010/main" val="7944905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80</a:t>
            </a:fld>
            <a:endParaRPr/>
          </a:p>
        </p:txBody>
      </p:sp>
    </p:spTree>
    <p:extLst>
      <p:ext uri="{BB962C8B-B14F-4D97-AF65-F5344CB8AC3E}">
        <p14:creationId xmlns:p14="http://schemas.microsoft.com/office/powerpoint/2010/main" val="1759713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81</a:t>
            </a:fld>
            <a:endParaRPr/>
          </a:p>
        </p:txBody>
      </p:sp>
    </p:spTree>
    <p:extLst>
      <p:ext uri="{BB962C8B-B14F-4D97-AF65-F5344CB8AC3E}">
        <p14:creationId xmlns:p14="http://schemas.microsoft.com/office/powerpoint/2010/main" val="40919548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82</a:t>
            </a:fld>
            <a:endParaRPr/>
          </a:p>
        </p:txBody>
      </p:sp>
    </p:spTree>
    <p:extLst>
      <p:ext uri="{BB962C8B-B14F-4D97-AF65-F5344CB8AC3E}">
        <p14:creationId xmlns:p14="http://schemas.microsoft.com/office/powerpoint/2010/main" val="17376043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83</a:t>
            </a:fld>
            <a:endParaRPr/>
          </a:p>
        </p:txBody>
      </p:sp>
    </p:spTree>
    <p:extLst>
      <p:ext uri="{BB962C8B-B14F-4D97-AF65-F5344CB8AC3E}">
        <p14:creationId xmlns:p14="http://schemas.microsoft.com/office/powerpoint/2010/main" val="29166806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84</a:t>
            </a:fld>
            <a:endParaRPr/>
          </a:p>
        </p:txBody>
      </p:sp>
    </p:spTree>
    <p:extLst>
      <p:ext uri="{BB962C8B-B14F-4D97-AF65-F5344CB8AC3E}">
        <p14:creationId xmlns:p14="http://schemas.microsoft.com/office/powerpoint/2010/main" val="1724950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35310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85</a:t>
            </a:fld>
            <a:endParaRPr/>
          </a:p>
        </p:txBody>
      </p:sp>
    </p:spTree>
    <p:extLst>
      <p:ext uri="{BB962C8B-B14F-4D97-AF65-F5344CB8AC3E}">
        <p14:creationId xmlns:p14="http://schemas.microsoft.com/office/powerpoint/2010/main" val="20229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86</a:t>
            </a:fld>
            <a:endParaRPr/>
          </a:p>
        </p:txBody>
      </p:sp>
    </p:spTree>
    <p:extLst>
      <p:ext uri="{BB962C8B-B14F-4D97-AF65-F5344CB8AC3E}">
        <p14:creationId xmlns:p14="http://schemas.microsoft.com/office/powerpoint/2010/main" val="18035872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87</a:t>
            </a:fld>
            <a:endParaRPr/>
          </a:p>
        </p:txBody>
      </p:sp>
    </p:spTree>
    <p:extLst>
      <p:ext uri="{BB962C8B-B14F-4D97-AF65-F5344CB8AC3E}">
        <p14:creationId xmlns:p14="http://schemas.microsoft.com/office/powerpoint/2010/main" val="2015750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Syntax highlighting in </a:t>
            </a:r>
            <a:r>
              <a:rPr lang="en-US" dirty="0" err="1"/>
              <a:t>Pycharm</a:t>
            </a:r>
            <a:r>
              <a:rPr lang="en-US" dirty="0"/>
              <a:t> </a:t>
            </a:r>
            <a:endParaRPr lang="en-US"/>
          </a:p>
          <a:p>
            <a:pPr marL="0" lvl="0" indent="0" algn="l">
              <a:lnSpc>
                <a:spcPct val="100000"/>
              </a:lnSpc>
              <a:spcBef>
                <a:spcPts val="0"/>
              </a:spcBef>
              <a:spcAft>
                <a:spcPts val="0"/>
              </a:spcAft>
              <a:buSzPts val="1400"/>
              <a:buNone/>
            </a:pPr>
            <a:endParaRPr lang="en-US" dirty="0">
              <a:latin typeface="Times New Roman"/>
              <a:cs typeface="Times New Roman"/>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extLst>
      <p:ext uri="{BB962C8B-B14F-4D97-AF65-F5344CB8AC3E}">
        <p14:creationId xmlns:p14="http://schemas.microsoft.com/office/powerpoint/2010/main" val="25821959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a:prstGeom prst="rect">
            <a:avLst/>
          </a:prstGeom>
        </p:spPr>
        <p:txBody>
          <a:bodyPr anchor="ctr"/>
          <a:lstStyle>
            <a:lvl1pPr algn="ctr">
              <a:defRPr sz="6000" baseline="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sp>
        <p:nvSpPr>
          <p:cNvPr id="8" name="Google Shape;16;p11">
            <a:extLst>
              <a:ext uri="{FF2B5EF4-FFF2-40B4-BE49-F238E27FC236}">
                <a16:creationId xmlns:a16="http://schemas.microsoft.com/office/drawing/2014/main" id="{92F8804A-82D5-D54D-944A-43543613A956}"/>
              </a:ext>
            </a:extLst>
          </p:cNvPr>
          <p:cNvSpPr/>
          <p:nvPr userDrawn="1"/>
        </p:nvSpPr>
        <p:spPr>
          <a:xfrm>
            <a:off x="441132" y="802307"/>
            <a:ext cx="4917678" cy="996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baseline="0" dirty="0">
                <a:latin typeface="Open Sans SemiBold"/>
                <a:ea typeface="Open Sans SemiBold"/>
                <a:cs typeface="Open Sans SemiBold"/>
                <a:sym typeface="Open Sans SemiBold"/>
              </a:rPr>
              <a:t>NETS 213</a:t>
            </a:r>
            <a:r>
              <a:rPr lang="en-US" sz="2500" i="0" u="none" strike="noStrike" cap="none" baseline="0" dirty="0">
                <a:latin typeface="Open Sans SemiBold"/>
                <a:ea typeface="Open Sans SemiBold"/>
                <a:cs typeface="Open Sans SemiBold"/>
                <a:sym typeface="Open Sans SemiBold"/>
              </a:rPr>
              <a:t>: CROWDSOURCING </a:t>
            </a:r>
            <a:br>
              <a:rPr lang="en-US" sz="2500" i="0" u="none" strike="noStrike" cap="none" baseline="0" dirty="0">
                <a:latin typeface="Open Sans SemiBold"/>
                <a:ea typeface="Open Sans SemiBold"/>
                <a:cs typeface="Open Sans SemiBold"/>
                <a:sym typeface="Open Sans SemiBold"/>
              </a:rPr>
            </a:br>
            <a:r>
              <a:rPr lang="en-US" sz="2500" i="0" u="none" strike="noStrike" cap="none" baseline="0" dirty="0">
                <a:latin typeface="Open Sans SemiBold"/>
                <a:ea typeface="Open Sans SemiBold"/>
                <a:cs typeface="Open Sans SemiBold"/>
                <a:sym typeface="Open Sans SemiBold"/>
              </a:rPr>
              <a:t>AND HUMAN COMPUTATION</a:t>
            </a:r>
          </a:p>
        </p:txBody>
      </p:sp>
      <p:sp>
        <p:nvSpPr>
          <p:cNvPr id="12" name="Google Shape;20;p11">
            <a:extLst>
              <a:ext uri="{FF2B5EF4-FFF2-40B4-BE49-F238E27FC236}">
                <a16:creationId xmlns:a16="http://schemas.microsoft.com/office/drawing/2014/main" id="{AB885C21-D508-9A47-8045-2AF7E72E0B40}"/>
              </a:ext>
            </a:extLst>
          </p:cNvPr>
          <p:cNvSpPr/>
          <p:nvPr userDrawn="1"/>
        </p:nvSpPr>
        <p:spPr>
          <a:xfrm>
            <a:off x="-12167" y="5927321"/>
            <a:ext cx="12204167" cy="942600"/>
          </a:xfrm>
          <a:prstGeom prst="rect">
            <a:avLst/>
          </a:prstGeom>
          <a:solidFill>
            <a:schemeClr val="accent1"/>
          </a:solidFill>
          <a:ln w="9525" cap="flat" cmpd="sng">
            <a:solidFill>
              <a:schemeClr val="dk2"/>
            </a:solidFill>
            <a:prstDash val="solid"/>
            <a:round/>
            <a:headEnd type="none" w="sm" len="sm"/>
            <a:tailEnd type="none" w="sm" len="sm"/>
          </a:ln>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2">
            <a:alphaModFix/>
            <a:extLst>
              <a:ext uri="{28A0092B-C50C-407E-A947-70E740481C1C}">
                <a14:useLocalDpi xmlns:a14="http://schemas.microsoft.com/office/drawing/2010/main"/>
              </a:ext>
            </a:extLst>
          </a:blip>
          <a:srcRect r="-12321"/>
          <a:stretch/>
        </p:blipFill>
        <p:spPr>
          <a:xfrm>
            <a:off x="218075" y="6016887"/>
            <a:ext cx="2244059" cy="695625"/>
          </a:xfrm>
          <a:prstGeom prst="rect">
            <a:avLst/>
          </a:prstGeom>
          <a:noFill/>
          <a:ln>
            <a:noFill/>
          </a:ln>
          <a:effectLst>
            <a:outerShdw blurRad="127000" dist="28575" algn="bl" rotWithShape="0">
              <a:schemeClr val="tx2">
                <a:alpha val="86000"/>
              </a:schemeClr>
            </a:outerShdw>
          </a:effectLst>
        </p:spPr>
      </p:pic>
      <p:pic>
        <p:nvPicPr>
          <p:cNvPr id="17" name="Picture 16">
            <a:extLst>
              <a:ext uri="{FF2B5EF4-FFF2-40B4-BE49-F238E27FC236}">
                <a16:creationId xmlns:a16="http://schemas.microsoft.com/office/drawing/2014/main" id="{91FDCE60-56BA-B347-B634-376B546CC1EE}"/>
              </a:ext>
            </a:extLst>
          </p:cNvPr>
          <p:cNvPicPr>
            <a:picLocks noChangeAspect="1"/>
          </p:cNvPicPr>
          <p:nvPr userDrawn="1"/>
        </p:nvPicPr>
        <p:blipFill>
          <a:blip r:embed="rId3"/>
          <a:stretch>
            <a:fillRect/>
          </a:stretch>
        </p:blipFill>
        <p:spPr>
          <a:xfrm>
            <a:off x="6498040" y="-11709"/>
            <a:ext cx="5693960" cy="5939030"/>
          </a:xfrm>
          <a:prstGeom prst="rect">
            <a:avLst/>
          </a:prstGeom>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NETS 213</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NETS 213</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a:xfrm>
            <a:off x="399673" y="365125"/>
            <a:ext cx="10954127" cy="772052"/>
          </a:xfrm>
          <a:prstGeom prst="rect">
            <a:avLst/>
          </a:prstGeom>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2_Title and Content">
    <p:spTree>
      <p:nvGrpSpPr>
        <p:cNvPr id="1" name="Shape 23"/>
        <p:cNvGrpSpPr/>
        <p:nvPr/>
      </p:nvGrpSpPr>
      <p:grpSpPr>
        <a:xfrm>
          <a:off x="0" y="0"/>
          <a:ext cx="0" cy="0"/>
          <a:chOff x="0" y="0"/>
          <a:chExt cx="0" cy="0"/>
        </a:xfrm>
      </p:grpSpPr>
      <p:sp>
        <p:nvSpPr>
          <p:cNvPr id="25" name="Google Shape;25;p12"/>
          <p:cNvSpPr txBox="1">
            <a:spLocks noGrp="1"/>
          </p:cNvSpPr>
          <p:nvPr>
            <p:ph type="body" idx="1"/>
          </p:nvPr>
        </p:nvSpPr>
        <p:spPr>
          <a:xfrm>
            <a:off x="399684" y="962027"/>
            <a:ext cx="10555288"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7" name="Google Shape;27;p12"/>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rgbClr val="370661"/>
              </a:buClr>
              <a:buSzPts val="3200"/>
              <a:buFont typeface="Open Sans"/>
              <a:buNone/>
              <a:defRPr sz="3200" b="1" baseline="0">
                <a:solidFill>
                  <a:schemeClr val="tx2"/>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dirty="0"/>
          </a:p>
        </p:txBody>
      </p:sp>
      <p:pic>
        <p:nvPicPr>
          <p:cNvPr id="29" name="Google Shape;29;p12"/>
          <p:cNvPicPr preferRelativeResize="0"/>
          <p:nvPr/>
        </p:nvPicPr>
        <p:blipFill rotWithShape="1">
          <a:blip r:embed="rId2">
            <a:alphaModFix/>
          </a:blip>
          <a:srcRect/>
          <a:stretch/>
        </p:blipFill>
        <p:spPr>
          <a:xfrm>
            <a:off x="53875" y="6501549"/>
            <a:ext cx="1780175" cy="341200"/>
          </a:xfrm>
          <a:prstGeom prst="rect">
            <a:avLst/>
          </a:prstGeom>
          <a:noFill/>
          <a:ln>
            <a:noFill/>
          </a:ln>
        </p:spPr>
      </p:pic>
    </p:spTree>
    <p:extLst>
      <p:ext uri="{BB962C8B-B14F-4D97-AF65-F5344CB8AC3E}">
        <p14:creationId xmlns:p14="http://schemas.microsoft.com/office/powerpoint/2010/main" val="433233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a:xfrm>
            <a:off x="399674" y="365125"/>
            <a:ext cx="10515600"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a:xfrm>
            <a:off x="399674" y="365125"/>
            <a:ext cx="10515600" cy="772052"/>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a:xfrm>
            <a:off x="9394925" y="6477624"/>
            <a:ext cx="1643621" cy="365125"/>
          </a:xfrm>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pic>
        <p:nvPicPr>
          <p:cNvPr id="7" name="Picture 6">
            <a:extLst>
              <a:ext uri="{FF2B5EF4-FFF2-40B4-BE49-F238E27FC236}">
                <a16:creationId xmlns:a16="http://schemas.microsoft.com/office/drawing/2014/main" id="{154AB5AE-79CE-F545-A5B8-549B8CA09A7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038546" y="15251"/>
            <a:ext cx="1182811" cy="6858000"/>
          </a:xfrm>
          <a:prstGeom prst="rect">
            <a:avLst/>
          </a:prstGeom>
        </p:spPr>
      </p:pic>
    </p:spTree>
    <p:extLst>
      <p:ext uri="{BB962C8B-B14F-4D97-AF65-F5344CB8AC3E}">
        <p14:creationId xmlns:p14="http://schemas.microsoft.com/office/powerpoint/2010/main" val="2632077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14095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323975"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323975"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323975"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5656387"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5656387"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NETS 213</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NETS 213</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6" y="6477624"/>
            <a:ext cx="11072512"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pic>
        <p:nvPicPr>
          <p:cNvPr id="8" name="Picture 7">
            <a:extLst>
              <a:ext uri="{FF2B5EF4-FFF2-40B4-BE49-F238E27FC236}">
                <a16:creationId xmlns:a16="http://schemas.microsoft.com/office/drawing/2014/main" id="{270A2C15-92BD-6246-86AD-7BD1B56A7FD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89055" y="-16042"/>
            <a:ext cx="1286401" cy="7032102"/>
          </a:xfrm>
          <a:prstGeom prst="rect">
            <a:avLst/>
          </a:prstGeom>
        </p:spPr>
      </p:pic>
    </p:spTree>
    <p:extLst>
      <p:ext uri="{BB962C8B-B14F-4D97-AF65-F5344CB8AC3E}">
        <p14:creationId xmlns:p14="http://schemas.microsoft.com/office/powerpoint/2010/main" val="1415080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6">
            <a:alphaModFix/>
          </a:blip>
          <a:srcRect/>
          <a:stretch/>
        </p:blipFill>
        <p:spPr>
          <a:xfrm>
            <a:off x="53875" y="6501549"/>
            <a:ext cx="1780175" cy="341200"/>
          </a:xfrm>
          <a:prstGeom prst="rect">
            <a:avLst/>
          </a:prstGeom>
          <a:noFill/>
          <a:ln>
            <a:noFill/>
          </a:ln>
          <a:effectLst/>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4" y="365125"/>
            <a:ext cx="10515600"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NETS 213</a:t>
            </a:r>
          </a:p>
        </p:txBody>
      </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97075"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61" r:id="rId9"/>
    <p:sldLayoutId id="2147483656" r:id="rId10"/>
    <p:sldLayoutId id="2147483657" r:id="rId11"/>
    <p:sldLayoutId id="2147483658" r:id="rId12"/>
    <p:sldLayoutId id="2147483659" r:id="rId13"/>
    <p:sldLayoutId id="2147483663" r:id="rId14"/>
  </p:sldLayoutIdLst>
  <p:txStyles>
    <p:titleStyle>
      <a:lvl1pPr algn="l" defTabSz="914400" rtl="0" eaLnBrk="1" latinLnBrk="0" hangingPunct="1">
        <a:lnSpc>
          <a:spcPct val="90000"/>
        </a:lnSpc>
        <a:spcBef>
          <a:spcPct val="0"/>
        </a:spcBef>
        <a:buNone/>
        <a:defRPr sz="3200" b="1" i="0" kern="1200"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23.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7.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comments" Target="../comments/comment1.xml"/><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hyperlink" Target="https://docs.python.org/3.7/library/string.html"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29.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31.tiff"/></Relationships>
</file>

<file path=ppt/slides/_rels/slide3.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docs.python.org/3/tutorial/index.html"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hyperlink" Target="http://pep8.org/" TargetMode="External"/><Relationship Id="rId4" Type="http://schemas.openxmlformats.org/officeDocument/2006/relationships/hyperlink" Target="https://cis192.github.io/schedule/"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39.tif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41.tif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43.tif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hyperlink" Target="https://www.blog.pythonlibrary.org/2016/02/23/python-3-function-overloading-with-singledispatch/" TargetMode="External"/><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62.xml"/><Relationship Id="rId1" Type="http://schemas.openxmlformats.org/officeDocument/2006/relationships/slideLayout" Target="../slideLayouts/slideLayout14.xml"/><Relationship Id="rId4" Type="http://schemas.openxmlformats.org/officeDocument/2006/relationships/image" Target="../media/image47.w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s://bpython-interpreter.org/"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hyperlink" Target="https://www.youtube.com/watch?v=_uQrJ0TkZlc" TargetMode="External"/><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hyperlink" Target="https://docs.python.org/3.7/library/profile.html" TargetMode="External"/><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Introduction to Python</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a:t>Professor </a:t>
            </a:r>
            <a:r>
              <a:rPr lang="en-US" dirty="0" err="1"/>
              <a:t>Callison</a:t>
            </a:r>
            <a:r>
              <a:rPr lang="en-US" dirty="0"/>
              <a:t>-Burch</a:t>
            </a:r>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Python Notebooks</a:t>
            </a:r>
            <a:endParaRPr lang="en-US" dirty="0"/>
          </a:p>
        </p:txBody>
      </p:sp>
      <p:sp>
        <p:nvSpPr>
          <p:cNvPr id="64" name="Google Shape;64;p2"/>
          <p:cNvSpPr txBox="1">
            <a:spLocks noGrp="1"/>
          </p:cNvSpPr>
          <p:nvPr>
            <p:ph type="body" idx="1"/>
          </p:nvPr>
        </p:nvSpPr>
        <p:spPr>
          <a:xfrm>
            <a:off x="399675" y="1299625"/>
            <a:ext cx="9691600" cy="4577400"/>
          </a:xfrm>
          <a:prstGeom prst="rect">
            <a:avLst/>
          </a:prstGeom>
          <a:noFill/>
          <a:ln>
            <a:noFill/>
          </a:ln>
        </p:spPr>
        <p:txBody>
          <a:bodyPr spcFirstLastPara="1" wrap="square" lIns="91425" tIns="45700" rIns="91425" bIns="45700" anchor="t" anchorCtr="0">
            <a:normAutofit/>
          </a:bodyPr>
          <a:lstStyle/>
          <a:p>
            <a:r>
              <a:rPr lang="en-US" b="1" dirty="0" err="1"/>
              <a:t>Jupyter</a:t>
            </a:r>
            <a:r>
              <a:rPr lang="en-US" b="1" dirty="0"/>
              <a:t> Notebooks allow you to interactively run Python code in your web browser and share it with others in places like Google </a:t>
            </a:r>
            <a:r>
              <a:rPr lang="en-US" b="1" dirty="0" err="1"/>
              <a:t>Colab</a:t>
            </a:r>
            <a:r>
              <a:rPr lang="en-US" b="1" dirty="0"/>
              <a:t> </a:t>
            </a:r>
            <a:endParaRPr lang="en-US" dirty="0"/>
          </a:p>
          <a:p>
            <a:r>
              <a:rPr lang="en-US" b="1" dirty="0"/>
              <a:t>They are popular for tutorials since you can include inline text and images</a:t>
            </a:r>
            <a:endParaRPr dirty="0"/>
          </a:p>
          <a:p>
            <a:pPr marL="228600" lvl="0" indent="-228600" algn="l">
              <a:lnSpc>
                <a:spcPct val="140000"/>
              </a:lnSpc>
              <a:spcBef>
                <a:spcPts val="0"/>
              </a:spcBef>
              <a:spcAft>
                <a:spcPts val="0"/>
              </a:spcAft>
              <a:buSzPts val="2000"/>
            </a:pPr>
            <a:endParaRPr lang="en-US" dirty="0"/>
          </a:p>
        </p:txBody>
      </p:sp>
      <p:pic>
        <p:nvPicPr>
          <p:cNvPr id="11" name="Picture 10">
            <a:extLst>
              <a:ext uri="{FF2B5EF4-FFF2-40B4-BE49-F238E27FC236}">
                <a16:creationId xmlns:a16="http://schemas.microsoft.com/office/drawing/2014/main" id="{985D0159-A843-3B41-B6A5-35B608F04542}"/>
              </a:ext>
            </a:extLst>
          </p:cNvPr>
          <p:cNvPicPr>
            <a:picLocks noChangeAspect="1"/>
          </p:cNvPicPr>
          <p:nvPr/>
        </p:nvPicPr>
        <p:blipFill>
          <a:blip r:embed="rId3"/>
          <a:stretch>
            <a:fillRect/>
          </a:stretch>
        </p:blipFill>
        <p:spPr>
          <a:xfrm>
            <a:off x="7924801" y="-109488"/>
            <a:ext cx="3810000" cy="1684059"/>
          </a:xfrm>
          <a:prstGeom prst="rect">
            <a:avLst/>
          </a:prstGeom>
        </p:spPr>
      </p:pic>
      <p:pic>
        <p:nvPicPr>
          <p:cNvPr id="12" name="Picture 11">
            <a:extLst>
              <a:ext uri="{FF2B5EF4-FFF2-40B4-BE49-F238E27FC236}">
                <a16:creationId xmlns:a16="http://schemas.microsoft.com/office/drawing/2014/main" id="{C888B547-17FD-CB44-8D38-4E9D223309A4}"/>
              </a:ext>
            </a:extLst>
          </p:cNvPr>
          <p:cNvPicPr>
            <a:picLocks noChangeAspect="1"/>
          </p:cNvPicPr>
          <p:nvPr/>
        </p:nvPicPr>
        <p:blipFill>
          <a:blip r:embed="rId4"/>
          <a:stretch>
            <a:fillRect/>
          </a:stretch>
        </p:blipFill>
        <p:spPr>
          <a:xfrm>
            <a:off x="9807959" y="1634693"/>
            <a:ext cx="1435158" cy="1663588"/>
          </a:xfrm>
          <a:prstGeom prst="rect">
            <a:avLst/>
          </a:prstGeom>
        </p:spPr>
      </p:pic>
      <p:pic>
        <p:nvPicPr>
          <p:cNvPr id="1026" name="Picture 2" descr="Image result for colab notebook">
            <a:extLst>
              <a:ext uri="{FF2B5EF4-FFF2-40B4-BE49-F238E27FC236}">
                <a16:creationId xmlns:a16="http://schemas.microsoft.com/office/drawing/2014/main" id="{0E242933-BF80-5E4A-A863-1F73E5AD89B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441121" y="2574684"/>
            <a:ext cx="6988629" cy="370997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039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Structure of Python File</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r>
              <a:rPr lang="en-US" b="1" dirty="0"/>
              <a:t>Whitespace is meaningful in Python</a:t>
            </a:r>
            <a:endParaRPr lang="en-US" dirty="0"/>
          </a:p>
          <a:p>
            <a:r>
              <a:rPr lang="en-US" b="1" dirty="0"/>
              <a:t>Use a newline to end a line of code. </a:t>
            </a:r>
            <a:endParaRPr lang="en-US" dirty="0"/>
          </a:p>
          <a:p>
            <a:pPr lvl="1"/>
            <a:r>
              <a:rPr lang="en-US" dirty="0"/>
              <a:t>Use \ when must go to next line prematurely. </a:t>
            </a:r>
            <a:endParaRPr dirty="0"/>
          </a:p>
          <a:p>
            <a:r>
              <a:rPr lang="en-US" b="1" dirty="0"/>
              <a:t>Block structure is indicated by indentation</a:t>
            </a:r>
            <a:endParaRPr dirty="0"/>
          </a:p>
          <a:p>
            <a:pPr lvl="1"/>
            <a:r>
              <a:rPr lang="en-US" dirty="0"/>
              <a:t>The first line with less indentation is outside of the block.</a:t>
            </a:r>
            <a:endParaRPr dirty="0"/>
          </a:p>
          <a:p>
            <a:pPr lvl="1">
              <a:spcBef>
                <a:spcPts val="1000"/>
              </a:spcBef>
            </a:pPr>
            <a:r>
              <a:rPr lang="en-US" dirty="0"/>
              <a:t>The first line with more indentation starts a nested block.</a:t>
            </a:r>
            <a:endParaRPr dirty="0"/>
          </a:p>
          <a:p>
            <a:pPr lvl="1"/>
            <a:r>
              <a:rPr lang="en-US" dirty="0"/>
              <a:t>Often a colon appears at the end of the line of a start of a new block.  </a:t>
            </a:r>
            <a:br>
              <a:rPr lang="en-US" dirty="0"/>
            </a:br>
            <a:r>
              <a:rPr lang="en-US" dirty="0"/>
              <a:t>(E.g.  for function and class definitions.)</a:t>
            </a:r>
            <a:endParaRPr dirty="0"/>
          </a:p>
          <a:p>
            <a:pPr marL="228600" lvl="0" indent="-228600" algn="l">
              <a:lnSpc>
                <a:spcPct val="140000"/>
              </a:lnSpc>
              <a:spcBef>
                <a:spcPts val="0"/>
              </a:spcBef>
              <a:spcAft>
                <a:spcPts val="0"/>
              </a:spcAft>
              <a:buSzPts val="2000"/>
            </a:pPr>
            <a:endParaRPr lang="en-US" dirty="0"/>
          </a:p>
        </p:txBody>
      </p:sp>
    </p:spTree>
    <p:extLst>
      <p:ext uri="{BB962C8B-B14F-4D97-AF65-F5344CB8AC3E}">
        <p14:creationId xmlns:p14="http://schemas.microsoft.com/office/powerpoint/2010/main" val="3518262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A Simple Code Sample</a:t>
            </a:r>
            <a:endParaRPr lang="en-US" dirty="0"/>
          </a:p>
        </p:txBody>
      </p:sp>
      <p:pic>
        <p:nvPicPr>
          <p:cNvPr id="5" name="Picture 5" descr="A screenshot of a cell phone&#10;&#10;Description automatically generated">
            <a:extLst>
              <a:ext uri="{FF2B5EF4-FFF2-40B4-BE49-F238E27FC236}">
                <a16:creationId xmlns:a16="http://schemas.microsoft.com/office/drawing/2014/main" id="{5B53E4F3-0AD0-4D58-81FF-7420BE1574E4}"/>
              </a:ext>
            </a:extLst>
          </p:cNvPr>
          <p:cNvPicPr>
            <a:picLocks noChangeAspect="1"/>
          </p:cNvPicPr>
          <p:nvPr/>
        </p:nvPicPr>
        <p:blipFill>
          <a:blip r:embed="rId3"/>
          <a:stretch>
            <a:fillRect/>
          </a:stretch>
        </p:blipFill>
        <p:spPr>
          <a:xfrm>
            <a:off x="2770724" y="2276812"/>
            <a:ext cx="5816064" cy="2304376"/>
          </a:xfrm>
          <a:prstGeom prst="rect">
            <a:avLst/>
          </a:prstGeom>
        </p:spPr>
      </p:pic>
    </p:spTree>
    <p:extLst>
      <p:ext uri="{BB962C8B-B14F-4D97-AF65-F5344CB8AC3E}">
        <p14:creationId xmlns:p14="http://schemas.microsoft.com/office/powerpoint/2010/main" val="1830540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Objects and Types</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r>
              <a:rPr lang="en-US" b="1" dirty="0"/>
              <a:t>All data treated as objects </a:t>
            </a:r>
            <a:endParaRPr lang="en-US" dirty="0"/>
          </a:p>
          <a:p>
            <a:pPr lvl="1"/>
            <a:r>
              <a:rPr lang="en-US" dirty="0"/>
              <a:t>An object is deleted (by garbage collection) once unreachable.</a:t>
            </a:r>
            <a:endParaRPr dirty="0"/>
          </a:p>
          <a:p>
            <a:r>
              <a:rPr lang="en-US" b="1" dirty="0"/>
              <a:t>Strong Typing</a:t>
            </a:r>
            <a:endParaRPr dirty="0"/>
          </a:p>
          <a:p>
            <a:pPr lvl="1"/>
            <a:r>
              <a:rPr lang="en-US" dirty="0"/>
              <a:t>Every object has a fixed type, interpreter doesn’t allow things incompatible with that type (</a:t>
            </a:r>
            <a:r>
              <a:rPr lang="en-US" dirty="0" err="1"/>
              <a:t>eg.</a:t>
            </a:r>
            <a:r>
              <a:rPr lang="en-US" dirty="0"/>
              <a:t> “foo” + 2)</a:t>
            </a:r>
            <a:endParaRPr lang="en-US" dirty="0">
              <a:highlight>
                <a:srgbClr val="EFEFEF"/>
              </a:highlight>
              <a:latin typeface="Roboto Mono"/>
              <a:ea typeface="Roboto Mono"/>
            </a:endParaRPr>
          </a:p>
          <a:p>
            <a:pPr lvl="1"/>
            <a:r>
              <a:rPr lang="en-US" dirty="0">
                <a:highlight>
                  <a:srgbClr val="EFEFEF"/>
                </a:highlight>
                <a:latin typeface="Roboto Mono"/>
                <a:ea typeface="Roboto Mono"/>
              </a:rPr>
              <a:t>type(object)</a:t>
            </a:r>
            <a:endParaRPr lang="en-US" dirty="0"/>
          </a:p>
          <a:p>
            <a:pPr lvl="1"/>
            <a:r>
              <a:rPr lang="en-US" dirty="0" err="1">
                <a:highlight>
                  <a:srgbClr val="EFEFEF"/>
                </a:highlight>
                <a:latin typeface="Roboto Mono"/>
                <a:ea typeface="Roboto Mono"/>
              </a:rPr>
              <a:t>isinstance</a:t>
            </a:r>
            <a:r>
              <a:rPr lang="en-US" dirty="0">
                <a:highlight>
                  <a:srgbClr val="EFEFEF"/>
                </a:highlight>
                <a:latin typeface="Roboto Mono"/>
                <a:ea typeface="Roboto Mono"/>
              </a:rPr>
              <a:t>(object, type) </a:t>
            </a:r>
            <a:r>
              <a:rPr lang="en-US" dirty="0"/>
              <a:t> </a:t>
            </a:r>
          </a:p>
          <a:p>
            <a:r>
              <a:rPr lang="en-US" b="1" dirty="0"/>
              <a:t>Examples of Types:</a:t>
            </a:r>
            <a:endParaRPr lang="en-US" dirty="0"/>
          </a:p>
          <a:p>
            <a:pPr lvl="1"/>
            <a:r>
              <a:rPr lang="en-US" dirty="0"/>
              <a:t>int, float</a:t>
            </a:r>
          </a:p>
          <a:p>
            <a:pPr lvl="1"/>
            <a:r>
              <a:rPr lang="en-US" dirty="0"/>
              <a:t>str, tuple, </a:t>
            </a:r>
            <a:r>
              <a:rPr lang="en-US" dirty="0" err="1"/>
              <a:t>dict</a:t>
            </a:r>
            <a:r>
              <a:rPr lang="en-US" dirty="0"/>
              <a:t>, list</a:t>
            </a:r>
            <a:endParaRPr dirty="0"/>
          </a:p>
          <a:p>
            <a:pPr lvl="1"/>
            <a:r>
              <a:rPr lang="en-US" dirty="0"/>
              <a:t>bool: True, False</a:t>
            </a:r>
            <a:endParaRPr dirty="0"/>
          </a:p>
          <a:p>
            <a:pPr lvl="1"/>
            <a:r>
              <a:rPr lang="en-US" dirty="0"/>
              <a:t>None, generator, function</a:t>
            </a:r>
            <a:endParaRPr dirty="0"/>
          </a:p>
          <a:p>
            <a:pPr marL="228600" lvl="0" indent="-228600" algn="l">
              <a:lnSpc>
                <a:spcPct val="140000"/>
              </a:lnSpc>
              <a:spcBef>
                <a:spcPts val="0"/>
              </a:spcBef>
              <a:spcAft>
                <a:spcPts val="0"/>
              </a:spcAft>
              <a:buSzPts val="2000"/>
            </a:pPr>
            <a:endParaRPr lang="en-US" dirty="0"/>
          </a:p>
        </p:txBody>
      </p:sp>
    </p:spTree>
    <p:extLst>
      <p:ext uri="{BB962C8B-B14F-4D97-AF65-F5344CB8AC3E}">
        <p14:creationId xmlns:p14="http://schemas.microsoft.com/office/powerpoint/2010/main" val="2835018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Static vs Dynamic Typing</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r>
              <a:rPr lang="en-US" b="1" dirty="0"/>
              <a:t>Java: </a:t>
            </a:r>
            <a:r>
              <a:rPr lang="en-US" b="1" i="1" dirty="0"/>
              <a:t>static</a:t>
            </a:r>
            <a:r>
              <a:rPr lang="en-US" b="1" dirty="0"/>
              <a:t> typing</a:t>
            </a:r>
            <a:endParaRPr lang="en-US" dirty="0"/>
          </a:p>
          <a:p>
            <a:pPr lvl="1"/>
            <a:r>
              <a:rPr lang="en-US" dirty="0"/>
              <a:t>Variables can only refer to objects of a declared type</a:t>
            </a:r>
          </a:p>
          <a:p>
            <a:pPr lvl="1"/>
            <a:r>
              <a:rPr lang="en-US" dirty="0"/>
              <a:t>Methods use type signatures to enforce contracts</a:t>
            </a:r>
          </a:p>
          <a:p>
            <a:r>
              <a:rPr lang="en-US" b="1" dirty="0"/>
              <a:t>Python: </a:t>
            </a:r>
            <a:r>
              <a:rPr lang="en-US" b="1" i="1" dirty="0"/>
              <a:t>dynamic</a:t>
            </a:r>
            <a:r>
              <a:rPr lang="en-US" b="1" dirty="0"/>
              <a:t> typing</a:t>
            </a:r>
            <a:endParaRPr lang="en-US" dirty="0"/>
          </a:p>
          <a:p>
            <a:pPr lvl="1"/>
            <a:r>
              <a:rPr lang="en-US" dirty="0"/>
              <a:t>Variables come into existence when first assigned.</a:t>
            </a:r>
            <a:endParaRPr dirty="0"/>
          </a:p>
          <a:p>
            <a:pPr marL="1028700" lvl="2" indent="0">
              <a:buNone/>
            </a:pPr>
            <a:r>
              <a:rPr lang="en-US" b="1" dirty="0"/>
              <a:t>&gt;&gt;&gt; </a:t>
            </a:r>
            <a:r>
              <a:rPr lang="en-US" dirty="0">
                <a:highlight>
                  <a:srgbClr val="EFEFEF"/>
                </a:highlight>
                <a:latin typeface="Roboto Mono"/>
                <a:ea typeface="Roboto Mono"/>
              </a:rPr>
              <a:t>x = "foo”</a:t>
            </a:r>
            <a:endParaRPr dirty="0">
              <a:highlight>
                <a:srgbClr val="EFEFEF"/>
              </a:highlight>
              <a:latin typeface="Roboto Mono"/>
              <a:ea typeface="Roboto Mono"/>
            </a:endParaRPr>
          </a:p>
          <a:p>
            <a:pPr marL="1028700" lvl="2" indent="0">
              <a:buNone/>
            </a:pPr>
            <a:r>
              <a:rPr lang="en-US" b="1" dirty="0"/>
              <a:t>&gt;&gt;&gt; </a:t>
            </a:r>
            <a:r>
              <a:rPr lang="en-US" dirty="0">
                <a:highlight>
                  <a:srgbClr val="EFEFEF"/>
                </a:highlight>
                <a:latin typeface="Roboto Mono"/>
                <a:ea typeface="Roboto Mono"/>
              </a:rPr>
              <a:t>x = 2</a:t>
            </a:r>
            <a:endParaRPr dirty="0">
              <a:highlight>
                <a:srgbClr val="EFEFEF"/>
              </a:highlight>
              <a:latin typeface="Roboto Mono"/>
              <a:ea typeface="Roboto Mono"/>
            </a:endParaRPr>
          </a:p>
          <a:p>
            <a:pPr lvl="1"/>
            <a:r>
              <a:rPr lang="en-US" dirty="0">
                <a:highlight>
                  <a:srgbClr val="EFEFEF"/>
                </a:highlight>
                <a:latin typeface="Roboto Mono"/>
                <a:ea typeface="Roboto Mono"/>
              </a:rPr>
              <a:t>type(var)</a:t>
            </a:r>
            <a:r>
              <a:rPr lang="en-US" dirty="0"/>
              <a:t> automatically determined </a:t>
            </a:r>
          </a:p>
          <a:p>
            <a:pPr lvl="1"/>
            <a:r>
              <a:rPr lang="en-US" dirty="0"/>
              <a:t>If assigned again, </a:t>
            </a:r>
            <a:r>
              <a:rPr lang="en-US" dirty="0">
                <a:highlight>
                  <a:srgbClr val="EFEFEF"/>
                </a:highlight>
                <a:latin typeface="Roboto Mono"/>
                <a:ea typeface="Roboto Mono"/>
              </a:rPr>
              <a:t>type(var)</a:t>
            </a:r>
            <a:r>
              <a:rPr lang="en-US" dirty="0"/>
              <a:t> is updated</a:t>
            </a:r>
          </a:p>
          <a:p>
            <a:pPr lvl="1"/>
            <a:r>
              <a:rPr lang="en-US" i="1" dirty="0"/>
              <a:t>Functions have no type signatures</a:t>
            </a:r>
            <a:endParaRPr dirty="0"/>
          </a:p>
          <a:p>
            <a:pPr lvl="1"/>
            <a:r>
              <a:rPr lang="en-US" dirty="0"/>
              <a:t>Drawback: type errors are only caught at runtime</a:t>
            </a:r>
            <a:endParaRPr dirty="0"/>
          </a:p>
          <a:p>
            <a:pPr marL="228600" lvl="0" indent="-228600" algn="l">
              <a:lnSpc>
                <a:spcPct val="140000"/>
              </a:lnSpc>
              <a:spcBef>
                <a:spcPts val="0"/>
              </a:spcBef>
              <a:spcAft>
                <a:spcPts val="0"/>
              </a:spcAft>
              <a:buSzPts val="2000"/>
            </a:pPr>
            <a:endParaRPr lang="en-US" dirty="0"/>
          </a:p>
        </p:txBody>
      </p:sp>
    </p:spTree>
    <p:extLst>
      <p:ext uri="{BB962C8B-B14F-4D97-AF65-F5344CB8AC3E}">
        <p14:creationId xmlns:p14="http://schemas.microsoft.com/office/powerpoint/2010/main" val="420483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Math Basics</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lnSpcReduction="10000"/>
          </a:bodyPr>
          <a:lstStyle/>
          <a:p>
            <a:r>
              <a:rPr lang="en-US" b="1" dirty="0"/>
              <a:t>Literals </a:t>
            </a:r>
            <a:endParaRPr lang="en-US"/>
          </a:p>
          <a:p>
            <a:pPr lvl="1"/>
            <a:r>
              <a:rPr lang="en-US" dirty="0"/>
              <a:t>Integers: 1, 2 </a:t>
            </a:r>
            <a:endParaRPr/>
          </a:p>
          <a:p>
            <a:pPr lvl="1"/>
            <a:r>
              <a:rPr lang="en-US" dirty="0"/>
              <a:t>Floats: 1.0, 2e10 </a:t>
            </a:r>
          </a:p>
          <a:p>
            <a:pPr lvl="1"/>
            <a:r>
              <a:rPr lang="en-US" dirty="0"/>
              <a:t>Boolean: True, False</a:t>
            </a:r>
          </a:p>
          <a:p>
            <a:r>
              <a:rPr lang="en-US" b="1" dirty="0"/>
              <a:t>Operations </a:t>
            </a:r>
            <a:endParaRPr lang="en-US"/>
          </a:p>
          <a:p>
            <a:pPr lvl="1"/>
            <a:r>
              <a:rPr lang="en-US" dirty="0"/>
              <a:t>Arithmetic: + - * / </a:t>
            </a:r>
          </a:p>
          <a:p>
            <a:pPr lvl="1"/>
            <a:r>
              <a:rPr lang="en-US" dirty="0"/>
              <a:t>Power: ** </a:t>
            </a:r>
          </a:p>
          <a:p>
            <a:pPr lvl="1"/>
            <a:r>
              <a:rPr lang="en-US" dirty="0"/>
              <a:t>Modulus: % </a:t>
            </a:r>
          </a:p>
          <a:p>
            <a:pPr lvl="1"/>
            <a:r>
              <a:rPr lang="en-US" dirty="0"/>
              <a:t>Comparison: , &lt;=, &gt;=, ==, != </a:t>
            </a:r>
          </a:p>
          <a:p>
            <a:pPr lvl="1"/>
            <a:r>
              <a:rPr lang="en-US" dirty="0"/>
              <a:t>Logic: (and, or, not)  </a:t>
            </a:r>
            <a:r>
              <a:rPr lang="en-US" i="1" dirty="0"/>
              <a:t>not symbols</a:t>
            </a:r>
            <a:endParaRPr lang="en-US" dirty="0"/>
          </a:p>
          <a:p>
            <a:r>
              <a:rPr lang="en-US" b="1" dirty="0"/>
              <a:t>Assignment Operators </a:t>
            </a:r>
            <a:endParaRPr lang="en-US"/>
          </a:p>
          <a:p>
            <a:pPr lvl="1"/>
            <a:r>
              <a:rPr lang="en-US" dirty="0"/>
              <a:t>+= *= /= &amp;= ... </a:t>
            </a:r>
            <a:endParaRPr/>
          </a:p>
          <a:p>
            <a:pPr lvl="1"/>
            <a:r>
              <a:rPr lang="en-US" dirty="0"/>
              <a:t>No ++ or --</a:t>
            </a:r>
            <a:endParaRPr dirty="0"/>
          </a:p>
          <a:p>
            <a:pPr marL="228600" lvl="0" indent="-228600" algn="l">
              <a:lnSpc>
                <a:spcPct val="140000"/>
              </a:lnSpc>
              <a:spcBef>
                <a:spcPts val="0"/>
              </a:spcBef>
              <a:spcAft>
                <a:spcPts val="0"/>
              </a:spcAft>
              <a:buSzPts val="2000"/>
            </a:pPr>
            <a:endParaRPr lang="en-US" dirty="0"/>
          </a:p>
        </p:txBody>
      </p:sp>
    </p:spTree>
    <p:extLst>
      <p:ext uri="{BB962C8B-B14F-4D97-AF65-F5344CB8AC3E}">
        <p14:creationId xmlns:p14="http://schemas.microsoft.com/office/powerpoint/2010/main" val="4287850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a:lnSpc>
                <a:spcPct val="90000"/>
              </a:lnSpc>
              <a:spcBef>
                <a:spcPts val="0"/>
              </a:spcBef>
              <a:spcAft>
                <a:spcPts val="0"/>
              </a:spcAft>
              <a:buClr>
                <a:schemeClr val="accent1"/>
              </a:buClr>
              <a:buSzPts val="3200"/>
              <a:buNone/>
            </a:pPr>
            <a:r>
              <a:rPr lang="en-US" sz="3400" dirty="0"/>
              <a:t>Strings</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r>
              <a:rPr lang="en-US" b="1" dirty="0"/>
              <a:t>Creation</a:t>
            </a:r>
            <a:endParaRPr lang="en-US" dirty="0"/>
          </a:p>
          <a:p>
            <a:pPr lvl="1">
              <a:spcBef>
                <a:spcPts val="1000"/>
              </a:spcBef>
            </a:pPr>
            <a:r>
              <a:rPr lang="en-US" dirty="0"/>
              <a:t>Can use either single or double quotes </a:t>
            </a:r>
          </a:p>
          <a:p>
            <a:pPr lvl="1"/>
            <a:r>
              <a:rPr lang="en-US" dirty="0"/>
              <a:t>Triple quote for multiline string and docstring</a:t>
            </a:r>
          </a:p>
          <a:p>
            <a:r>
              <a:rPr lang="en-US" b="1" dirty="0"/>
              <a:t>Concatenating strings </a:t>
            </a:r>
            <a:endParaRPr lang="en-US" dirty="0"/>
          </a:p>
          <a:p>
            <a:pPr lvl="1"/>
            <a:r>
              <a:rPr lang="en-US" dirty="0"/>
              <a:t>By separating string literals with whitespace </a:t>
            </a:r>
          </a:p>
          <a:p>
            <a:pPr lvl="1"/>
            <a:r>
              <a:rPr lang="en-US" dirty="0"/>
              <a:t>Special use of ‘+’ </a:t>
            </a:r>
          </a:p>
          <a:p>
            <a:r>
              <a:rPr lang="en-US" b="1" dirty="0"/>
              <a:t>Prefixing with r means raw. </a:t>
            </a:r>
            <a:endParaRPr lang="en-US" dirty="0"/>
          </a:p>
          <a:p>
            <a:pPr lvl="1"/>
            <a:r>
              <a:rPr lang="en-US" dirty="0"/>
              <a:t>No need to escape special characters: r’\n’</a:t>
            </a:r>
            <a:endParaRPr dirty="0"/>
          </a:p>
          <a:p>
            <a:r>
              <a:rPr lang="en-US" b="1" dirty="0"/>
              <a:t>String formatting</a:t>
            </a:r>
            <a:endParaRPr dirty="0"/>
          </a:p>
          <a:p>
            <a:pPr lvl="1"/>
            <a:r>
              <a:rPr lang="en-US" dirty="0"/>
              <a:t>Special use of ‘%’ (as in </a:t>
            </a:r>
            <a:r>
              <a:rPr lang="en-US" dirty="0" err="1"/>
              <a:t>printf</a:t>
            </a:r>
            <a:r>
              <a:rPr lang="en-US" dirty="0"/>
              <a:t> in C)</a:t>
            </a:r>
            <a:endParaRPr dirty="0"/>
          </a:p>
          <a:p>
            <a:pPr lvl="1"/>
            <a:r>
              <a:rPr lang="en-US" dirty="0"/>
              <a:t>print("%s can speak %d languages" % ("C3PO", 6000000))</a:t>
            </a:r>
            <a:endParaRPr dirty="0"/>
          </a:p>
          <a:p>
            <a:pPr lvl="0" algn="l">
              <a:spcAft>
                <a:spcPts val="0"/>
              </a:spcAft>
              <a:buSzPts val="2000"/>
            </a:pPr>
            <a:r>
              <a:rPr lang="en-US" b="1" dirty="0"/>
              <a:t>Immutable</a:t>
            </a:r>
            <a:endParaRPr dirty="0"/>
          </a:p>
          <a:p>
            <a:pPr marL="228600" lvl="0" indent="-228600" algn="l">
              <a:lnSpc>
                <a:spcPct val="140000"/>
              </a:lnSpc>
              <a:spcBef>
                <a:spcPts val="0"/>
              </a:spcBef>
              <a:spcAft>
                <a:spcPts val="0"/>
              </a:spcAft>
              <a:buSzPts val="2000"/>
            </a:pPr>
            <a:endParaRPr lang="en-US" dirty="0"/>
          </a:p>
        </p:txBody>
      </p:sp>
    </p:spTree>
    <p:extLst>
      <p:ext uri="{BB962C8B-B14F-4D97-AF65-F5344CB8AC3E}">
        <p14:creationId xmlns:p14="http://schemas.microsoft.com/office/powerpoint/2010/main" val="3407568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References and Mutability</a:t>
            </a:r>
            <a:endParaRPr lang="en-US" dirty="0"/>
          </a:p>
        </p:txBody>
      </p:sp>
      <p:sp>
        <p:nvSpPr>
          <p:cNvPr id="64" name="Google Shape;64;p2"/>
          <p:cNvSpPr txBox="1">
            <a:spLocks noGrp="1"/>
          </p:cNvSpPr>
          <p:nvPr>
            <p:ph type="body" idx="1"/>
          </p:nvPr>
        </p:nvSpPr>
        <p:spPr>
          <a:xfrm>
            <a:off x="399675" y="1299625"/>
            <a:ext cx="5348200" cy="4577400"/>
          </a:xfrm>
          <a:prstGeom prst="rect">
            <a:avLst/>
          </a:prstGeom>
          <a:noFill/>
          <a:ln>
            <a:noFill/>
          </a:ln>
        </p:spPr>
        <p:txBody>
          <a:bodyPr spcFirstLastPara="1" wrap="square" lIns="91425" tIns="45700" rIns="91425" bIns="45700" anchor="t" anchorCtr="0">
            <a:normAutofit lnSpcReduction="10000"/>
          </a:bodyPr>
          <a:lstStyle/>
          <a:p>
            <a:pPr marL="101600" indent="0">
              <a:buNone/>
            </a:pPr>
            <a:r>
              <a:rPr lang="en-US" b="1" dirty="0"/>
              <a:t>&gt;&gt;&gt; </a:t>
            </a:r>
            <a:r>
              <a:rPr lang="en-US" dirty="0">
                <a:highlight>
                  <a:srgbClr val="EFEFEF"/>
                </a:highlight>
                <a:latin typeface="Roboto Mono"/>
                <a:ea typeface="Roboto Mono"/>
              </a:rPr>
              <a:t>x = 'foo  '</a:t>
            </a:r>
          </a:p>
          <a:p>
            <a:pPr marL="101600" indent="0">
              <a:buNone/>
            </a:pPr>
            <a:r>
              <a:rPr lang="en-US" b="1" dirty="0"/>
              <a:t>&gt;&gt;&gt; </a:t>
            </a:r>
            <a:r>
              <a:rPr lang="en-US" dirty="0">
                <a:highlight>
                  <a:srgbClr val="EFEFEF"/>
                </a:highlight>
                <a:latin typeface="Roboto Mono"/>
                <a:ea typeface="Roboto Mono"/>
              </a:rPr>
              <a:t>y = x</a:t>
            </a:r>
          </a:p>
          <a:p>
            <a:pPr marL="101600" indent="0">
              <a:buNone/>
            </a:pPr>
            <a:r>
              <a:rPr lang="en-US" b="1" dirty="0"/>
              <a:t>&gt;&gt;&gt; </a:t>
            </a:r>
            <a:r>
              <a:rPr lang="en-US" dirty="0">
                <a:highlight>
                  <a:srgbClr val="EFEFEF"/>
                </a:highlight>
                <a:latin typeface="Roboto Mono"/>
                <a:ea typeface="Roboto Mono"/>
              </a:rPr>
              <a:t>x = </a:t>
            </a:r>
            <a:r>
              <a:rPr lang="en-US" dirty="0" err="1">
                <a:highlight>
                  <a:srgbClr val="EFEFEF"/>
                </a:highlight>
                <a:latin typeface="Roboto Mono"/>
                <a:ea typeface="Roboto Mono"/>
              </a:rPr>
              <a:t>x.strip</a:t>
            </a:r>
            <a:r>
              <a:rPr lang="en-US" dirty="0">
                <a:highlight>
                  <a:srgbClr val="EFEFEF"/>
                </a:highlight>
                <a:latin typeface="Roboto Mono"/>
                <a:ea typeface="Roboto Mono"/>
              </a:rPr>
              <a:t>() # new obj</a:t>
            </a:r>
          </a:p>
          <a:p>
            <a:pPr marL="101600" indent="0">
              <a:buNone/>
            </a:pPr>
            <a:r>
              <a:rPr lang="en-US" b="1" dirty="0"/>
              <a:t>&gt;&gt;&gt; </a:t>
            </a:r>
            <a:r>
              <a:rPr lang="en-US" dirty="0">
                <a:highlight>
                  <a:srgbClr val="EFEFEF"/>
                </a:highlight>
                <a:latin typeface="Roboto Mono"/>
                <a:ea typeface="Roboto Mono"/>
              </a:rPr>
              <a:t>x</a:t>
            </a:r>
          </a:p>
          <a:p>
            <a:pPr marL="101600" indent="0">
              <a:buNone/>
            </a:pPr>
            <a:r>
              <a:rPr lang="en-US" b="1" dirty="0">
                <a:solidFill>
                  <a:schemeClr val="accent1">
                    <a:lumMod val="60000"/>
                    <a:lumOff val="40000"/>
                  </a:schemeClr>
                </a:solidFill>
              </a:rPr>
              <a:t>'foo'</a:t>
            </a:r>
            <a:endParaRPr lang="en-US" dirty="0">
              <a:solidFill>
                <a:schemeClr val="accent1">
                  <a:lumMod val="60000"/>
                  <a:lumOff val="40000"/>
                </a:schemeClr>
              </a:solidFill>
            </a:endParaRPr>
          </a:p>
          <a:p>
            <a:pPr marL="101600" indent="0">
              <a:buNone/>
            </a:pPr>
            <a:r>
              <a:rPr lang="en-US" b="1" dirty="0"/>
              <a:t>&gt;&gt;&gt; </a:t>
            </a:r>
            <a:r>
              <a:rPr lang="en-US" dirty="0">
                <a:highlight>
                  <a:srgbClr val="EFEFEF"/>
                </a:highlight>
                <a:latin typeface="Roboto Mono"/>
                <a:ea typeface="Roboto Mono"/>
              </a:rPr>
              <a:t>y</a:t>
            </a:r>
            <a:endParaRPr dirty="0">
              <a:highlight>
                <a:srgbClr val="EFEFEF"/>
              </a:highlight>
              <a:latin typeface="Roboto Mono"/>
              <a:ea typeface="Roboto Mono"/>
            </a:endParaRPr>
          </a:p>
          <a:p>
            <a:pPr marL="101600" indent="0">
              <a:buNone/>
            </a:pPr>
            <a:r>
              <a:rPr lang="en-US" b="1" dirty="0">
                <a:solidFill>
                  <a:schemeClr val="accent1">
                    <a:lumMod val="60000"/>
                    <a:lumOff val="40000"/>
                  </a:schemeClr>
                </a:solidFill>
              </a:rPr>
              <a:t>'foo  '</a:t>
            </a:r>
            <a:endParaRPr b="1" dirty="0">
              <a:solidFill>
                <a:schemeClr val="accent1">
                  <a:lumMod val="60000"/>
                  <a:lumOff val="40000"/>
                </a:schemeClr>
              </a:solidFill>
            </a:endParaRPr>
          </a:p>
          <a:p>
            <a:r>
              <a:rPr lang="en-US" dirty="0"/>
              <a:t>strings are immutable</a:t>
            </a:r>
            <a:endParaRPr dirty="0"/>
          </a:p>
          <a:p>
            <a:r>
              <a:rPr lang="en-US" dirty="0">
                <a:highlight>
                  <a:srgbClr val="EFEFEF"/>
                </a:highlight>
                <a:latin typeface="Roboto Mono"/>
                <a:ea typeface="Roboto Mono"/>
              </a:rPr>
              <a:t>==</a:t>
            </a:r>
            <a:r>
              <a:rPr lang="en-US" dirty="0"/>
              <a:t> checks whether variables point to objects of the same value</a:t>
            </a:r>
            <a:endParaRPr dirty="0"/>
          </a:p>
          <a:p>
            <a:r>
              <a:rPr lang="en-US" dirty="0">
                <a:highlight>
                  <a:srgbClr val="EFEFEF"/>
                </a:highlight>
                <a:latin typeface="Roboto Mono"/>
                <a:ea typeface="Roboto Mono"/>
              </a:rPr>
              <a:t>is</a:t>
            </a:r>
            <a:r>
              <a:rPr lang="en-US" dirty="0"/>
              <a:t> checks whether variables point to the same object</a:t>
            </a:r>
            <a:endParaRPr dirty="0"/>
          </a:p>
          <a:p>
            <a:pPr marL="228600" lvl="0" indent="-228600" algn="l">
              <a:lnSpc>
                <a:spcPct val="140000"/>
              </a:lnSpc>
              <a:spcBef>
                <a:spcPts val="0"/>
              </a:spcBef>
              <a:spcAft>
                <a:spcPts val="0"/>
              </a:spcAft>
              <a:buSzPts val="2000"/>
            </a:pPr>
            <a:endParaRPr lang="en-US" dirty="0"/>
          </a:p>
        </p:txBody>
      </p:sp>
      <p:sp>
        <p:nvSpPr>
          <p:cNvPr id="3" name="Google Shape;64;p2">
            <a:extLst>
              <a:ext uri="{FF2B5EF4-FFF2-40B4-BE49-F238E27FC236}">
                <a16:creationId xmlns:a16="http://schemas.microsoft.com/office/drawing/2014/main" id="{00000CA8-300D-4162-BB68-A881315C9908}"/>
              </a:ext>
            </a:extLst>
          </p:cNvPr>
          <p:cNvSpPr txBox="1">
            <a:spLocks/>
          </p:cNvSpPr>
          <p:nvPr/>
        </p:nvSpPr>
        <p:spPr>
          <a:xfrm>
            <a:off x="5533297" y="1296803"/>
            <a:ext cx="5348200" cy="45774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55600" algn="l" rtl="0">
              <a:lnSpc>
                <a:spcPct val="90000"/>
              </a:lnSpc>
              <a:spcBef>
                <a:spcPts val="1000"/>
              </a:spcBef>
              <a:spcAft>
                <a:spcPts val="0"/>
              </a:spcAft>
              <a:buClr>
                <a:schemeClr val="dk1"/>
              </a:buClr>
              <a:buSzPts val="2000"/>
              <a:buFont typeface="Courier New"/>
              <a:buChar char="o"/>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buNone/>
            </a:pPr>
            <a:r>
              <a:rPr lang="en-US" dirty="0"/>
              <a:t>&gt;&gt;&gt; </a:t>
            </a:r>
            <a:r>
              <a:rPr lang="en-US" dirty="0">
                <a:highlight>
                  <a:srgbClr val="EFEFEF"/>
                </a:highlight>
                <a:latin typeface="Roboto Mono"/>
                <a:ea typeface="Roboto Mono"/>
              </a:rPr>
              <a:t>x = [1, 2, 3, 4]</a:t>
            </a:r>
          </a:p>
          <a:p>
            <a:pPr>
              <a:buNone/>
            </a:pPr>
            <a:r>
              <a:rPr lang="en-US" dirty="0"/>
              <a:t>&gt;&gt;&gt; </a:t>
            </a:r>
            <a:r>
              <a:rPr lang="en-US" dirty="0">
                <a:highlight>
                  <a:srgbClr val="EFEFEF"/>
                </a:highlight>
                <a:latin typeface="Roboto Mono"/>
                <a:ea typeface="Roboto Mono"/>
              </a:rPr>
              <a:t>y = x</a:t>
            </a:r>
          </a:p>
          <a:p>
            <a:pPr>
              <a:buNone/>
            </a:pPr>
            <a:r>
              <a:rPr lang="en-US" dirty="0"/>
              <a:t>&gt;&gt;&gt; </a:t>
            </a:r>
            <a:r>
              <a:rPr lang="en-US" dirty="0" err="1">
                <a:highlight>
                  <a:srgbClr val="EFEFEF"/>
                </a:highlight>
                <a:latin typeface="Roboto Mono"/>
                <a:ea typeface="Roboto Mono"/>
              </a:rPr>
              <a:t>x.append</a:t>
            </a:r>
            <a:r>
              <a:rPr lang="en-US" dirty="0">
                <a:highlight>
                  <a:srgbClr val="EFEFEF"/>
                </a:highlight>
                <a:latin typeface="Roboto Mono"/>
                <a:ea typeface="Roboto Mono"/>
              </a:rPr>
              <a:t>(5) #same obj</a:t>
            </a:r>
          </a:p>
          <a:p>
            <a:pPr>
              <a:buNone/>
            </a:pPr>
            <a:r>
              <a:rPr lang="en-US" dirty="0"/>
              <a:t>&gt;&gt;&gt; </a:t>
            </a:r>
            <a:r>
              <a:rPr lang="en-US" dirty="0">
                <a:highlight>
                  <a:srgbClr val="EFEFEF"/>
                </a:highlight>
                <a:latin typeface="Roboto Mono"/>
                <a:ea typeface="Roboto Mono"/>
              </a:rPr>
              <a:t>y</a:t>
            </a:r>
          </a:p>
          <a:p>
            <a:pPr>
              <a:buNone/>
            </a:pPr>
            <a:r>
              <a:rPr lang="en-US" b="1" dirty="0">
                <a:solidFill>
                  <a:schemeClr val="accent1">
                    <a:lumMod val="60000"/>
                    <a:lumOff val="40000"/>
                  </a:schemeClr>
                </a:solidFill>
              </a:rPr>
              <a:t>[1, 2, 3, 4, 5]</a:t>
            </a:r>
          </a:p>
          <a:p>
            <a:pPr>
              <a:buNone/>
            </a:pPr>
            <a:r>
              <a:rPr lang="en-US" dirty="0"/>
              <a:t>&gt;&gt;&gt; </a:t>
            </a:r>
            <a:r>
              <a:rPr lang="en-US" dirty="0">
                <a:highlight>
                  <a:srgbClr val="EFEFEF"/>
                </a:highlight>
                <a:latin typeface="Roboto Mono"/>
                <a:ea typeface="Roboto Mono"/>
              </a:rPr>
              <a:t>x</a:t>
            </a:r>
          </a:p>
          <a:p>
            <a:pPr>
              <a:buNone/>
            </a:pPr>
            <a:r>
              <a:rPr lang="en-US" b="1" dirty="0">
                <a:solidFill>
                  <a:schemeClr val="accent1">
                    <a:lumMod val="60000"/>
                    <a:lumOff val="40000"/>
                  </a:schemeClr>
                </a:solidFill>
              </a:rPr>
              <a:t>[1, 2, 3, 4, 5]</a:t>
            </a:r>
          </a:p>
          <a:p>
            <a:r>
              <a:rPr lang="en-US" dirty="0"/>
              <a:t>lists are mutable</a:t>
            </a:r>
          </a:p>
          <a:p>
            <a:r>
              <a:rPr lang="en-US" dirty="0"/>
              <a:t>use </a:t>
            </a:r>
            <a:r>
              <a:rPr lang="en-US" dirty="0">
                <a:highlight>
                  <a:srgbClr val="EFEFEF"/>
                </a:highlight>
                <a:latin typeface="Roboto Mono"/>
                <a:ea typeface="Roboto Mono"/>
              </a:rPr>
              <a:t>y = x[:]</a:t>
            </a:r>
            <a:r>
              <a:rPr lang="en-US" dirty="0"/>
              <a:t> to get a (shallow) copy of any sequence, </a:t>
            </a:r>
            <a:r>
              <a:rPr lang="en-US" dirty="0" err="1"/>
              <a:t>ie</a:t>
            </a:r>
            <a:r>
              <a:rPr lang="en-US" dirty="0"/>
              <a:t>. a new object of the same value</a:t>
            </a:r>
          </a:p>
          <a:p>
            <a:pPr marL="101600" indent="0">
              <a:buNone/>
            </a:pPr>
            <a:endParaRPr lang="en-US" dirty="0">
              <a:highlight>
                <a:srgbClr val="EFEFEF"/>
              </a:highlight>
              <a:latin typeface="Roboto Mono"/>
              <a:ea typeface="Roboto Mono"/>
            </a:endParaRPr>
          </a:p>
        </p:txBody>
      </p:sp>
    </p:spTree>
    <p:extLst>
      <p:ext uri="{BB962C8B-B14F-4D97-AF65-F5344CB8AC3E}">
        <p14:creationId xmlns:p14="http://schemas.microsoft.com/office/powerpoint/2010/main" val="3218087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Sequence types: Tuples, Lists, and Strings</a:t>
            </a:r>
            <a:endParaRPr lang="en-US" dirty="0"/>
          </a:p>
        </p:txBody>
      </p:sp>
      <p:grpSp>
        <p:nvGrpSpPr>
          <p:cNvPr id="3" name="Group 2">
            <a:extLst>
              <a:ext uri="{FF2B5EF4-FFF2-40B4-BE49-F238E27FC236}">
                <a16:creationId xmlns:a16="http://schemas.microsoft.com/office/drawing/2014/main" id="{10D83667-8D19-1C46-9EAB-A1CDEA2EACC4}"/>
              </a:ext>
            </a:extLst>
          </p:cNvPr>
          <p:cNvGrpSpPr/>
          <p:nvPr/>
        </p:nvGrpSpPr>
        <p:grpSpPr>
          <a:xfrm>
            <a:off x="2365514" y="1865234"/>
            <a:ext cx="6838122" cy="4177757"/>
            <a:chOff x="3743739" y="2896659"/>
            <a:chExt cx="4149969" cy="2286000"/>
          </a:xfrm>
        </p:grpSpPr>
        <p:pic>
          <p:nvPicPr>
            <p:cNvPr id="8" name="Picture 7">
              <a:extLst>
                <a:ext uri="{FF2B5EF4-FFF2-40B4-BE49-F238E27FC236}">
                  <a16:creationId xmlns:a16="http://schemas.microsoft.com/office/drawing/2014/main" id="{DB0DEB09-5FED-F042-B7C4-231CC97C0FB0}"/>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a14:imgEffect>
                        <a14:sharpenSoften amount="50000"/>
                      </a14:imgEffect>
                      <a14:imgEffect>
                        <a14:brightnessContrast bright="20000" contrast="-40000"/>
                      </a14:imgEffect>
                    </a14:imgLayer>
                  </a14:imgProps>
                </a:ext>
              </a:extLst>
            </a:blip>
            <a:stretch>
              <a:fillRect/>
            </a:stretch>
          </p:blipFill>
          <p:spPr>
            <a:xfrm>
              <a:off x="5267739" y="2896659"/>
              <a:ext cx="2625969" cy="1600200"/>
            </a:xfrm>
            <a:prstGeom prst="rect">
              <a:avLst/>
            </a:prstGeom>
          </p:spPr>
        </p:pic>
        <p:pic>
          <p:nvPicPr>
            <p:cNvPr id="9" name="Picture 8">
              <a:extLst>
                <a:ext uri="{FF2B5EF4-FFF2-40B4-BE49-F238E27FC236}">
                  <a16:creationId xmlns:a16="http://schemas.microsoft.com/office/drawing/2014/main" id="{9F2F4036-854D-C346-AA1A-BB29E5888785}"/>
                </a:ext>
              </a:extLst>
            </p:cNvPr>
            <p:cNvPicPr>
              <a:picLocks noChangeAspect="1"/>
            </p:cNvPicPr>
            <p:nvPr/>
          </p:nvPicPr>
          <p:blipFill>
            <a:blip r:embed="rId4"/>
            <a:stretch>
              <a:fillRect/>
            </a:stretch>
          </p:blipFill>
          <p:spPr>
            <a:xfrm>
              <a:off x="3743739" y="3887259"/>
              <a:ext cx="1309867" cy="1295400"/>
            </a:xfrm>
            <a:prstGeom prst="rect">
              <a:avLst/>
            </a:prstGeom>
          </p:spPr>
        </p:pic>
      </p:grpSp>
    </p:spTree>
    <p:extLst>
      <p:ext uri="{BB962C8B-B14F-4D97-AF65-F5344CB8AC3E}">
        <p14:creationId xmlns:p14="http://schemas.microsoft.com/office/powerpoint/2010/main" val="3591215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Sequence Types</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r>
              <a:rPr lang="en-US" b="1" dirty="0"/>
              <a:t>Tuple</a:t>
            </a:r>
            <a:endParaRPr lang="en-US" dirty="0"/>
          </a:p>
          <a:p>
            <a:pPr lvl="1"/>
            <a:r>
              <a:rPr lang="en-US" dirty="0"/>
              <a:t>A simple </a:t>
            </a:r>
            <a:r>
              <a:rPr lang="en-US" i="1" dirty="0"/>
              <a:t>immutable</a:t>
            </a:r>
            <a:r>
              <a:rPr lang="en-US" dirty="0"/>
              <a:t> ordered sequence of items</a:t>
            </a:r>
          </a:p>
          <a:p>
            <a:pPr lvl="1"/>
            <a:r>
              <a:rPr lang="en-US" i="1" dirty="0"/>
              <a:t>Immutable</a:t>
            </a:r>
            <a:r>
              <a:rPr lang="en-US" dirty="0"/>
              <a:t>: a tuple cannot be modified once created</a:t>
            </a:r>
          </a:p>
          <a:p>
            <a:pPr lvl="1"/>
            <a:r>
              <a:rPr lang="en-US" dirty="0"/>
              <a:t>Items can be of mixed types, including collection types</a:t>
            </a:r>
          </a:p>
          <a:p>
            <a:pPr lvl="0" algn="l">
              <a:spcAft>
                <a:spcPts val="0"/>
              </a:spcAft>
              <a:buSzPts val="2000"/>
              <a:buChar char="o"/>
            </a:pPr>
            <a:r>
              <a:rPr lang="en-US" b="1" dirty="0"/>
              <a:t>Strings</a:t>
            </a:r>
            <a:endParaRPr dirty="0"/>
          </a:p>
          <a:p>
            <a:pPr lvl="1" algn="l">
              <a:spcAft>
                <a:spcPts val="0"/>
              </a:spcAft>
              <a:buSzPts val="2000"/>
            </a:pPr>
            <a:r>
              <a:rPr lang="en-US" i="1" dirty="0"/>
              <a:t>Immutable</a:t>
            </a:r>
            <a:endParaRPr dirty="0"/>
          </a:p>
          <a:p>
            <a:pPr lvl="1"/>
            <a:r>
              <a:rPr lang="en-US" dirty="0"/>
              <a:t>Very much like a tuple with different syntax</a:t>
            </a:r>
            <a:endParaRPr dirty="0"/>
          </a:p>
          <a:p>
            <a:pPr lvl="1"/>
            <a:r>
              <a:rPr lang="en-US" dirty="0"/>
              <a:t>Regular strings are Unicode and use 2-byte characters (Regular strings in Python 2 use 8-bit characters)</a:t>
            </a:r>
          </a:p>
          <a:p>
            <a:pPr indent="-355600" algn="l">
              <a:spcAft>
                <a:spcPts val="0"/>
              </a:spcAft>
              <a:buSzPts val="2000"/>
            </a:pPr>
            <a:r>
              <a:rPr lang="en-US" b="1" dirty="0"/>
              <a:t>List</a:t>
            </a:r>
            <a:endParaRPr dirty="0"/>
          </a:p>
          <a:p>
            <a:pPr lvl="1"/>
            <a:r>
              <a:rPr lang="en-US" i="1" dirty="0"/>
              <a:t>Mutable</a:t>
            </a:r>
            <a:r>
              <a:rPr lang="en-US" dirty="0"/>
              <a:t> ordered sequence of items of mixed types</a:t>
            </a:r>
            <a:endParaRPr dirty="0"/>
          </a:p>
          <a:p>
            <a:pPr marL="228600" lvl="0" indent="-228600" algn="l">
              <a:lnSpc>
                <a:spcPct val="140000"/>
              </a:lnSpc>
              <a:spcBef>
                <a:spcPts val="0"/>
              </a:spcBef>
              <a:spcAft>
                <a:spcPts val="0"/>
              </a:spcAft>
              <a:buSzPts val="2000"/>
            </a:pPr>
            <a:endParaRPr lang="en-US" dirty="0"/>
          </a:p>
        </p:txBody>
      </p:sp>
    </p:spTree>
    <p:extLst>
      <p:ext uri="{BB962C8B-B14F-4D97-AF65-F5344CB8AC3E}">
        <p14:creationId xmlns:p14="http://schemas.microsoft.com/office/powerpoint/2010/main" val="2445478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a:lnSpc>
                <a:spcPct val="90000"/>
              </a:lnSpc>
              <a:spcBef>
                <a:spcPts val="0"/>
              </a:spcBef>
              <a:spcAft>
                <a:spcPts val="0"/>
              </a:spcAft>
              <a:buClr>
                <a:schemeClr val="accent1"/>
              </a:buClr>
              <a:buSzPts val="3200"/>
              <a:buNone/>
            </a:pPr>
            <a:r>
              <a:rPr lang="en-US" sz="3400" dirty="0"/>
              <a:t>Python</a:t>
            </a:r>
            <a:endParaRPr lang="en-US" dirty="0"/>
          </a:p>
        </p:txBody>
      </p:sp>
      <p:sp>
        <p:nvSpPr>
          <p:cNvPr id="64" name="Google Shape;64;p2"/>
          <p:cNvSpPr txBox="1">
            <a:spLocks noGrp="1"/>
          </p:cNvSpPr>
          <p:nvPr>
            <p:ph type="body" idx="1"/>
          </p:nvPr>
        </p:nvSpPr>
        <p:spPr>
          <a:xfrm>
            <a:off x="399675" y="1299625"/>
            <a:ext cx="7288704" cy="4577400"/>
          </a:xfrm>
          <a:prstGeom prst="rect">
            <a:avLst/>
          </a:prstGeom>
          <a:noFill/>
          <a:ln>
            <a:noFill/>
          </a:ln>
        </p:spPr>
        <p:txBody>
          <a:bodyPr spcFirstLastPara="1" wrap="square" lIns="91425" tIns="45700" rIns="91425" bIns="45700" anchor="t" anchorCtr="0">
            <a:normAutofit/>
          </a:bodyPr>
          <a:lstStyle/>
          <a:p>
            <a:r>
              <a:rPr lang="en-US" b="1" dirty="0"/>
              <a:t>Developed by Guido van Rossum in the early 90s</a:t>
            </a:r>
            <a:endParaRPr lang="en-US" dirty="0"/>
          </a:p>
          <a:p>
            <a:pPr lvl="1"/>
            <a:r>
              <a:rPr lang="en-US" dirty="0"/>
              <a:t>Originally Dutch, in USA since 1995.</a:t>
            </a:r>
          </a:p>
          <a:p>
            <a:pPr lvl="1"/>
            <a:r>
              <a:rPr lang="en-US" dirty="0"/>
              <a:t>Benevolent Dictator for Life (now retired)</a:t>
            </a:r>
            <a:endParaRPr dirty="0"/>
          </a:p>
          <a:p>
            <a:r>
              <a:rPr lang="en-US" b="1" dirty="0"/>
              <a:t>Named after the Monty Python comedy group</a:t>
            </a:r>
          </a:p>
          <a:p>
            <a:r>
              <a:rPr lang="en-US" b="1" dirty="0"/>
              <a:t>Download from </a:t>
            </a:r>
            <a:r>
              <a:rPr lang="en-US" b="1" dirty="0" err="1"/>
              <a:t>python.org</a:t>
            </a:r>
            <a:endParaRPr lang="en-US" dirty="0"/>
          </a:p>
          <a:p>
            <a:endParaRPr dirty="0"/>
          </a:p>
          <a:p>
            <a:pPr marL="228600" indent="-228600" algn="l">
              <a:lnSpc>
                <a:spcPct val="140000"/>
              </a:lnSpc>
              <a:spcBef>
                <a:spcPts val="0"/>
              </a:spcBef>
              <a:spcAft>
                <a:spcPts val="0"/>
              </a:spcAft>
              <a:buSzPts val="2000"/>
            </a:pPr>
            <a:endParaRPr lang="en-US" dirty="0"/>
          </a:p>
          <a:p>
            <a:pPr marL="228600" lvl="0" indent="0" algn="l" rtl="0">
              <a:lnSpc>
                <a:spcPct val="140000"/>
              </a:lnSpc>
              <a:spcBef>
                <a:spcPts val="0"/>
              </a:spcBef>
              <a:spcAft>
                <a:spcPts val="0"/>
              </a:spcAft>
              <a:buSzPts val="2000"/>
              <a:buNone/>
            </a:pPr>
            <a:endParaRPr dirty="0"/>
          </a:p>
          <a:p>
            <a:pPr marL="228600" lvl="0" indent="0" algn="l" rtl="0">
              <a:lnSpc>
                <a:spcPct val="140000"/>
              </a:lnSpc>
              <a:spcBef>
                <a:spcPts val="0"/>
              </a:spcBef>
              <a:spcAft>
                <a:spcPts val="0"/>
              </a:spcAft>
              <a:buSzPts val="2000"/>
              <a:buNone/>
            </a:pPr>
            <a:endParaRPr dirty="0"/>
          </a:p>
        </p:txBody>
      </p:sp>
      <p:pic>
        <p:nvPicPr>
          <p:cNvPr id="5" name="Picture 4">
            <a:extLst>
              <a:ext uri="{FF2B5EF4-FFF2-40B4-BE49-F238E27FC236}">
                <a16:creationId xmlns:a16="http://schemas.microsoft.com/office/drawing/2014/main" id="{1B056AA7-4D78-5240-91D9-B628E4D8C690}"/>
              </a:ext>
            </a:extLst>
          </p:cNvPr>
          <p:cNvPicPr>
            <a:picLocks noChangeAspect="1"/>
          </p:cNvPicPr>
          <p:nvPr/>
        </p:nvPicPr>
        <p:blipFill>
          <a:blip r:embed="rId3"/>
          <a:stretch>
            <a:fillRect/>
          </a:stretch>
        </p:blipFill>
        <p:spPr>
          <a:xfrm>
            <a:off x="1828660" y="3429000"/>
            <a:ext cx="4267340" cy="2843782"/>
          </a:xfrm>
          <a:prstGeom prst="rect">
            <a:avLst/>
          </a:prstGeom>
        </p:spPr>
      </p:pic>
      <p:pic>
        <p:nvPicPr>
          <p:cNvPr id="10" name="Picture 9">
            <a:extLst>
              <a:ext uri="{FF2B5EF4-FFF2-40B4-BE49-F238E27FC236}">
                <a16:creationId xmlns:a16="http://schemas.microsoft.com/office/drawing/2014/main" id="{B81366F0-F29B-3347-A930-252C4DD52C97}"/>
              </a:ext>
            </a:extLst>
          </p:cNvPr>
          <p:cNvPicPr>
            <a:picLocks noChangeAspect="1"/>
          </p:cNvPicPr>
          <p:nvPr/>
        </p:nvPicPr>
        <p:blipFill>
          <a:blip r:embed="rId4"/>
          <a:stretch>
            <a:fillRect/>
          </a:stretch>
        </p:blipFill>
        <p:spPr>
          <a:xfrm>
            <a:off x="7355239" y="486177"/>
            <a:ext cx="3855820" cy="5783730"/>
          </a:xfrm>
          <a:prstGeom prst="rect">
            <a:avLst/>
          </a:prstGeom>
        </p:spPr>
      </p:pic>
    </p:spTree>
    <p:extLst>
      <p:ext uri="{BB962C8B-B14F-4D97-AF65-F5344CB8AC3E}">
        <p14:creationId xmlns:p14="http://schemas.microsoft.com/office/powerpoint/2010/main" val="1320481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Sequence Types</a:t>
            </a:r>
            <a:endParaRPr lang="en-US" dirty="0"/>
          </a:p>
        </p:txBody>
      </p:sp>
      <p:sp>
        <p:nvSpPr>
          <p:cNvPr id="64" name="Google Shape;64;p2"/>
          <p:cNvSpPr txBox="1">
            <a:spLocks noGrp="1"/>
          </p:cNvSpPr>
          <p:nvPr>
            <p:ph type="body" idx="1"/>
          </p:nvPr>
        </p:nvSpPr>
        <p:spPr>
          <a:xfrm>
            <a:off x="399675" y="1299625"/>
            <a:ext cx="10541593" cy="4985614"/>
          </a:xfrm>
          <a:prstGeom prst="rect">
            <a:avLst/>
          </a:prstGeom>
          <a:noFill/>
          <a:ln>
            <a:noFill/>
          </a:ln>
        </p:spPr>
        <p:txBody>
          <a:bodyPr spcFirstLastPara="1" wrap="square" lIns="91425" tIns="45700" rIns="91425" bIns="45700" anchor="t" anchorCtr="0">
            <a:normAutofit fontScale="92500" lnSpcReduction="10000"/>
          </a:bodyPr>
          <a:lstStyle/>
          <a:p>
            <a:r>
              <a:rPr lang="en-US" b="1" dirty="0"/>
              <a:t>The three sequence types share much of the same syntax and functionality.</a:t>
            </a:r>
            <a:endParaRPr lang="en-US" dirty="0"/>
          </a:p>
          <a:p>
            <a:pPr marL="101600" indent="0">
              <a:buNone/>
            </a:pPr>
            <a:endParaRPr lang="en-US" b="1" dirty="0"/>
          </a:p>
          <a:p>
            <a:pPr marL="101600" indent="0">
              <a:buNone/>
            </a:pPr>
            <a:r>
              <a:rPr lang="en-US" b="1" dirty="0"/>
              <a:t>&gt;&gt;&gt; </a:t>
            </a:r>
            <a:r>
              <a:rPr lang="en-US" sz="2200" dirty="0" err="1">
                <a:highlight>
                  <a:srgbClr val="EFEFEF"/>
                </a:highlight>
                <a:latin typeface="Roboto Mono"/>
                <a:ea typeface="Roboto Mono"/>
              </a:rPr>
              <a:t>tu</a:t>
            </a:r>
            <a:r>
              <a:rPr lang="en-US" sz="2200" dirty="0">
                <a:highlight>
                  <a:srgbClr val="EFEFEF"/>
                </a:highlight>
                <a:latin typeface="Roboto Mono"/>
                <a:ea typeface="Roboto Mono"/>
              </a:rPr>
              <a:t> = (23, '</a:t>
            </a:r>
            <a:r>
              <a:rPr lang="en-US" sz="2200" dirty="0" err="1">
                <a:highlight>
                  <a:srgbClr val="EFEFEF"/>
                </a:highlight>
                <a:latin typeface="Roboto Mono"/>
                <a:ea typeface="Roboto Mono"/>
              </a:rPr>
              <a:t>abc</a:t>
            </a:r>
            <a:r>
              <a:rPr lang="en-US" sz="2200" dirty="0">
                <a:highlight>
                  <a:srgbClr val="EFEFEF"/>
                </a:highlight>
                <a:latin typeface="Roboto Mono"/>
                <a:ea typeface="Roboto Mono"/>
              </a:rPr>
              <a:t>', 4.56, (2,3), 'def') # tuple</a:t>
            </a:r>
          </a:p>
          <a:p>
            <a:pPr marL="101600" indent="0">
              <a:buNone/>
            </a:pPr>
            <a:endParaRPr lang="en-US" b="1" dirty="0"/>
          </a:p>
          <a:p>
            <a:pPr marL="101600" indent="0">
              <a:buNone/>
            </a:pPr>
            <a:r>
              <a:rPr lang="en-US" b="1" dirty="0"/>
              <a:t>&gt;&gt;&gt; </a:t>
            </a:r>
            <a:r>
              <a:rPr lang="en-US" sz="2200" dirty="0">
                <a:highlight>
                  <a:srgbClr val="EFEFEF"/>
                </a:highlight>
                <a:latin typeface="Roboto Mono"/>
                <a:ea typeface="Roboto Mono"/>
              </a:rPr>
              <a:t>li = ['</a:t>
            </a:r>
            <a:r>
              <a:rPr lang="en-US" sz="2200" dirty="0" err="1">
                <a:highlight>
                  <a:srgbClr val="EFEFEF"/>
                </a:highlight>
                <a:latin typeface="Roboto Mono"/>
                <a:ea typeface="Roboto Mono"/>
              </a:rPr>
              <a:t>abc</a:t>
            </a:r>
            <a:r>
              <a:rPr lang="en-US" sz="2200" dirty="0">
                <a:highlight>
                  <a:srgbClr val="EFEFEF"/>
                </a:highlight>
                <a:latin typeface="Roboto Mono"/>
                <a:ea typeface="Roboto Mono"/>
              </a:rPr>
              <a:t>', 34, 4.34, 23] # list</a:t>
            </a:r>
          </a:p>
          <a:p>
            <a:pPr marL="101600" indent="0">
              <a:buNone/>
            </a:pPr>
            <a:endParaRPr lang="en-US" b="1" dirty="0"/>
          </a:p>
          <a:p>
            <a:pPr marL="101600" indent="0">
              <a:buNone/>
            </a:pPr>
            <a:r>
              <a:rPr lang="en-US" b="1" dirty="0"/>
              <a:t>&gt;&gt;&gt; </a:t>
            </a:r>
            <a:r>
              <a:rPr lang="en-US" sz="2200" dirty="0" err="1">
                <a:highlight>
                  <a:srgbClr val="EFEFEF"/>
                </a:highlight>
                <a:latin typeface="Roboto Mono"/>
                <a:ea typeface="Roboto Mono"/>
              </a:rPr>
              <a:t>st</a:t>
            </a:r>
            <a:r>
              <a:rPr lang="en-US" sz="2200" dirty="0">
                <a:highlight>
                  <a:srgbClr val="EFEFEF"/>
                </a:highlight>
                <a:latin typeface="Roboto Mono"/>
                <a:ea typeface="Roboto Mono"/>
              </a:rPr>
              <a:t> = "Hello World"; </a:t>
            </a:r>
            <a:r>
              <a:rPr lang="en-US" sz="2200" dirty="0" err="1">
                <a:highlight>
                  <a:srgbClr val="EFEFEF"/>
                </a:highlight>
                <a:latin typeface="Roboto Mono"/>
                <a:ea typeface="Roboto Mono"/>
              </a:rPr>
              <a:t>st</a:t>
            </a:r>
            <a:r>
              <a:rPr lang="en-US" sz="2200" dirty="0">
                <a:highlight>
                  <a:srgbClr val="EFEFEF"/>
                </a:highlight>
                <a:latin typeface="Roboto Mono"/>
                <a:ea typeface="Roboto Mono"/>
              </a:rPr>
              <a:t> = 'Hello World' # strings</a:t>
            </a:r>
          </a:p>
          <a:p>
            <a:pPr marL="101600" indent="0">
              <a:buNone/>
            </a:pPr>
            <a:endParaRPr lang="en-US" b="1" dirty="0"/>
          </a:p>
          <a:p>
            <a:pPr marL="101600" indent="0">
              <a:buNone/>
            </a:pPr>
            <a:r>
              <a:rPr lang="en-US" b="1" dirty="0"/>
              <a:t>&gt;&gt;&gt; </a:t>
            </a:r>
            <a:r>
              <a:rPr lang="en-US" sz="2200" dirty="0" err="1">
                <a:highlight>
                  <a:srgbClr val="EFEFEF"/>
                </a:highlight>
                <a:latin typeface="Roboto Mono"/>
                <a:ea typeface="Roboto Mono"/>
              </a:rPr>
              <a:t>tu</a:t>
            </a:r>
            <a:r>
              <a:rPr lang="en-US" sz="2200" dirty="0">
                <a:highlight>
                  <a:srgbClr val="EFEFEF"/>
                </a:highlight>
                <a:latin typeface="Roboto Mono"/>
                <a:ea typeface="Roboto Mono"/>
              </a:rPr>
              <a:t>[1]  # Accessing second item in the tuple.</a:t>
            </a:r>
            <a:endParaRPr sz="2200" dirty="0">
              <a:highlight>
                <a:srgbClr val="EFEFEF"/>
              </a:highlight>
              <a:latin typeface="Roboto Mono"/>
              <a:ea typeface="Roboto Mono"/>
            </a:endParaRPr>
          </a:p>
          <a:p>
            <a:pPr marL="101600" lvl="0" indent="0" algn="l">
              <a:spcAft>
                <a:spcPts val="0"/>
              </a:spcAft>
              <a:buSzPts val="2000"/>
              <a:buNone/>
            </a:pPr>
            <a:r>
              <a:rPr lang="en-US" b="1" dirty="0">
                <a:solidFill>
                  <a:schemeClr val="accent1">
                    <a:lumMod val="60000"/>
                    <a:lumOff val="40000"/>
                  </a:schemeClr>
                </a:solidFill>
              </a:rPr>
              <a:t>'</a:t>
            </a:r>
            <a:r>
              <a:rPr lang="en-US" b="1" dirty="0" err="1">
                <a:solidFill>
                  <a:schemeClr val="accent1">
                    <a:lumMod val="60000"/>
                    <a:lumOff val="40000"/>
                  </a:schemeClr>
                </a:solidFill>
              </a:rPr>
              <a:t>abc</a:t>
            </a:r>
            <a:r>
              <a:rPr lang="en-US" b="1" dirty="0">
                <a:solidFill>
                  <a:schemeClr val="accent1">
                    <a:lumMod val="60000"/>
                    <a:lumOff val="40000"/>
                  </a:schemeClr>
                </a:solidFill>
              </a:rPr>
              <a:t>'</a:t>
            </a:r>
            <a:endParaRPr dirty="0">
              <a:solidFill>
                <a:schemeClr val="accent1">
                  <a:lumMod val="60000"/>
                  <a:lumOff val="40000"/>
                </a:schemeClr>
              </a:solidFill>
            </a:endParaRPr>
          </a:p>
          <a:p>
            <a:pPr marL="101600" indent="0">
              <a:buNone/>
            </a:pPr>
            <a:endParaRPr lang="en-US" b="1" dirty="0"/>
          </a:p>
          <a:p>
            <a:pPr marL="101600" indent="0">
              <a:buNone/>
            </a:pPr>
            <a:r>
              <a:rPr lang="en-US" b="1" dirty="0"/>
              <a:t>&gt;&gt;&gt; </a:t>
            </a:r>
            <a:r>
              <a:rPr lang="en-US" sz="2200" dirty="0" err="1">
                <a:highlight>
                  <a:srgbClr val="EFEFEF"/>
                </a:highlight>
                <a:latin typeface="Roboto Mono"/>
                <a:ea typeface="Roboto Mono"/>
              </a:rPr>
              <a:t>tu</a:t>
            </a:r>
            <a:r>
              <a:rPr lang="en-US" sz="2200" dirty="0">
                <a:highlight>
                  <a:srgbClr val="EFEFEF"/>
                </a:highlight>
                <a:latin typeface="Roboto Mono"/>
                <a:ea typeface="Roboto Mono"/>
              </a:rPr>
              <a:t>[-3]  #negative lookup from right, from -1</a:t>
            </a:r>
            <a:endParaRPr sz="2200" dirty="0">
              <a:highlight>
                <a:srgbClr val="EFEFEF"/>
              </a:highlight>
              <a:latin typeface="Roboto Mono"/>
              <a:ea typeface="Roboto Mono"/>
            </a:endParaRPr>
          </a:p>
          <a:p>
            <a:pPr marL="101600" indent="0" algn="l">
              <a:spcAft>
                <a:spcPts val="0"/>
              </a:spcAft>
              <a:buSzPts val="2000"/>
              <a:buNone/>
            </a:pPr>
            <a:r>
              <a:rPr lang="en-US" b="1" dirty="0">
                <a:solidFill>
                  <a:schemeClr val="accent1">
                    <a:lumMod val="60000"/>
                    <a:lumOff val="40000"/>
                  </a:schemeClr>
                </a:solidFill>
              </a:rPr>
              <a:t>4.56</a:t>
            </a:r>
            <a:endParaRPr dirty="0">
              <a:solidFill>
                <a:schemeClr val="accent1">
                  <a:lumMod val="60000"/>
                  <a:lumOff val="40000"/>
                </a:schemeClr>
              </a:solidFill>
            </a:endParaRPr>
          </a:p>
          <a:p>
            <a:pPr marL="101600" lvl="0" indent="0" algn="l">
              <a:spcAft>
                <a:spcPts val="0"/>
              </a:spcAft>
              <a:buSzPts val="2000"/>
              <a:buNone/>
            </a:pPr>
            <a:endParaRPr lang="en-US" dirty="0"/>
          </a:p>
          <a:p>
            <a:pPr marL="228600" lvl="0" indent="-228600" algn="l">
              <a:lnSpc>
                <a:spcPct val="140000"/>
              </a:lnSpc>
              <a:spcBef>
                <a:spcPts val="0"/>
              </a:spcBef>
              <a:spcAft>
                <a:spcPts val="0"/>
              </a:spcAft>
              <a:buSzPts val="2000"/>
            </a:pPr>
            <a:endParaRPr lang="en-US" dirty="0"/>
          </a:p>
        </p:txBody>
      </p:sp>
    </p:spTree>
    <p:extLst>
      <p:ext uri="{BB962C8B-B14F-4D97-AF65-F5344CB8AC3E}">
        <p14:creationId xmlns:p14="http://schemas.microsoft.com/office/powerpoint/2010/main" val="2861779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Slicing: Return Copy of a Subsequence</a:t>
            </a:r>
            <a:endParaRPr lang="en-US" dirty="0"/>
          </a:p>
        </p:txBody>
      </p:sp>
      <p:sp>
        <p:nvSpPr>
          <p:cNvPr id="64" name="Google Shape;64;p2"/>
          <p:cNvSpPr txBox="1">
            <a:spLocks noGrp="1"/>
          </p:cNvSpPr>
          <p:nvPr>
            <p:ph type="body" idx="1"/>
          </p:nvPr>
        </p:nvSpPr>
        <p:spPr>
          <a:xfrm>
            <a:off x="399675" y="1299625"/>
            <a:ext cx="10555447" cy="4914610"/>
          </a:xfrm>
          <a:prstGeom prst="rect">
            <a:avLst/>
          </a:prstGeom>
          <a:noFill/>
          <a:ln>
            <a:noFill/>
          </a:ln>
        </p:spPr>
        <p:txBody>
          <a:bodyPr spcFirstLastPara="1" wrap="square" lIns="91425" tIns="45700" rIns="91425" bIns="45700" anchor="t" anchorCtr="0">
            <a:normAutofit fontScale="77500" lnSpcReduction="20000"/>
          </a:bodyPr>
          <a:lstStyle/>
          <a:p>
            <a:pPr marL="101600" indent="0">
              <a:buNone/>
            </a:pPr>
            <a:r>
              <a:rPr lang="en-US" b="1" dirty="0"/>
              <a:t>&gt;&gt;&gt; </a:t>
            </a:r>
            <a:r>
              <a:rPr lang="en-US" dirty="0">
                <a:highlight>
                  <a:srgbClr val="EFEFEF"/>
                </a:highlight>
                <a:latin typeface="Roboto Mono"/>
                <a:ea typeface="Roboto Mono"/>
              </a:rPr>
              <a:t>t = (23, </a:t>
            </a:r>
            <a:r>
              <a:rPr lang="en-US" dirty="0">
                <a:solidFill>
                  <a:srgbClr val="00B050"/>
                </a:solidFill>
                <a:highlight>
                  <a:srgbClr val="EFEFEF"/>
                </a:highlight>
                <a:latin typeface="Roboto Mono"/>
                <a:ea typeface="Roboto Mono"/>
              </a:rPr>
              <a:t>'</a:t>
            </a:r>
            <a:r>
              <a:rPr lang="en-US" dirty="0" err="1">
                <a:solidFill>
                  <a:srgbClr val="00B050"/>
                </a:solidFill>
                <a:highlight>
                  <a:srgbClr val="EFEFEF"/>
                </a:highlight>
                <a:latin typeface="Roboto Mono"/>
                <a:ea typeface="Roboto Mono"/>
              </a:rPr>
              <a:t>abc</a:t>
            </a:r>
            <a:r>
              <a:rPr lang="en-US" dirty="0">
                <a:solidFill>
                  <a:srgbClr val="00B050"/>
                </a:solidFill>
                <a:highlight>
                  <a:srgbClr val="EFEFEF"/>
                </a:highlight>
                <a:latin typeface="Roboto Mono"/>
                <a:ea typeface="Roboto Mono"/>
              </a:rPr>
              <a:t>'</a:t>
            </a:r>
            <a:r>
              <a:rPr lang="en-US" dirty="0">
                <a:highlight>
                  <a:srgbClr val="EFEFEF"/>
                </a:highlight>
                <a:latin typeface="Roboto Mono"/>
                <a:ea typeface="Roboto Mono"/>
              </a:rPr>
              <a:t>, 4.56, (2,3), '</a:t>
            </a:r>
            <a:r>
              <a:rPr lang="en-US" dirty="0">
                <a:solidFill>
                  <a:srgbClr val="00B050"/>
                </a:solidFill>
                <a:highlight>
                  <a:srgbClr val="EFEFEF"/>
                </a:highlight>
                <a:latin typeface="Roboto Mono"/>
                <a:ea typeface="Roboto Mono"/>
              </a:rPr>
              <a:t>def'</a:t>
            </a:r>
            <a:r>
              <a:rPr lang="en-US" dirty="0">
                <a:highlight>
                  <a:srgbClr val="EFEFEF"/>
                </a:highlight>
                <a:latin typeface="Roboto Mono"/>
                <a:ea typeface="Roboto Mono"/>
              </a:rPr>
              <a:t>)</a:t>
            </a:r>
          </a:p>
          <a:p>
            <a:pPr marL="101600" indent="0">
              <a:buNone/>
            </a:pPr>
            <a:endParaRPr lang="en-US" b="1" dirty="0"/>
          </a:p>
          <a:p>
            <a:pPr marL="101600" indent="0">
              <a:buNone/>
            </a:pPr>
            <a:r>
              <a:rPr lang="en-US" b="1" dirty="0"/>
              <a:t>&gt;&gt;&gt; </a:t>
            </a:r>
            <a:r>
              <a:rPr lang="en-US" dirty="0">
                <a:highlight>
                  <a:srgbClr val="EFEFEF"/>
                </a:highlight>
                <a:latin typeface="Roboto Mono"/>
                <a:ea typeface="Roboto Mono"/>
              </a:rPr>
              <a:t>t[1:4] #slicing ends before last index</a:t>
            </a:r>
          </a:p>
          <a:p>
            <a:pPr marL="101600" indent="0">
              <a:buNone/>
            </a:pPr>
            <a:r>
              <a:rPr lang="en-US" b="1" dirty="0">
                <a:solidFill>
                  <a:schemeClr val="accent1">
                    <a:lumMod val="60000"/>
                    <a:lumOff val="40000"/>
                  </a:schemeClr>
                </a:solidFill>
              </a:rPr>
              <a:t>('</a:t>
            </a:r>
            <a:r>
              <a:rPr lang="en-US" b="1" dirty="0" err="1">
                <a:solidFill>
                  <a:schemeClr val="accent1">
                    <a:lumMod val="60000"/>
                    <a:lumOff val="40000"/>
                  </a:schemeClr>
                </a:solidFill>
              </a:rPr>
              <a:t>abc</a:t>
            </a:r>
            <a:r>
              <a:rPr lang="en-US" b="1" dirty="0">
                <a:solidFill>
                  <a:schemeClr val="accent1">
                    <a:lumMod val="60000"/>
                    <a:lumOff val="40000"/>
                  </a:schemeClr>
                </a:solidFill>
              </a:rPr>
              <a:t>', 4.56, (2,3))</a:t>
            </a:r>
            <a:endParaRPr lang="en-US" dirty="0">
              <a:solidFill>
                <a:schemeClr val="accent1">
                  <a:lumMod val="60000"/>
                  <a:lumOff val="40000"/>
                </a:schemeClr>
              </a:solidFill>
            </a:endParaRPr>
          </a:p>
          <a:p>
            <a:pPr marL="101600" indent="0">
              <a:buNone/>
            </a:pPr>
            <a:endParaRPr lang="en-US" b="1" dirty="0"/>
          </a:p>
          <a:p>
            <a:pPr marL="101600" indent="0">
              <a:buNone/>
            </a:pPr>
            <a:r>
              <a:rPr lang="en-US" b="1" dirty="0"/>
              <a:t>&gt;&gt;&gt; </a:t>
            </a:r>
            <a:r>
              <a:rPr lang="en-US" dirty="0">
                <a:highlight>
                  <a:srgbClr val="EFEFEF"/>
                </a:highlight>
                <a:latin typeface="Roboto Mono"/>
                <a:ea typeface="Roboto Mono"/>
              </a:rPr>
              <a:t>t[1:-1] #using negative index </a:t>
            </a:r>
          </a:p>
          <a:p>
            <a:pPr marL="101600" indent="0">
              <a:buNone/>
            </a:pPr>
            <a:r>
              <a:rPr lang="en-US" b="1" dirty="0">
                <a:solidFill>
                  <a:schemeClr val="accent1">
                    <a:lumMod val="60000"/>
                    <a:lumOff val="40000"/>
                  </a:schemeClr>
                </a:solidFill>
              </a:rPr>
              <a:t>('</a:t>
            </a:r>
            <a:r>
              <a:rPr lang="en-US" b="1" dirty="0" err="1">
                <a:solidFill>
                  <a:schemeClr val="accent1">
                    <a:lumMod val="60000"/>
                    <a:lumOff val="40000"/>
                  </a:schemeClr>
                </a:solidFill>
              </a:rPr>
              <a:t>abc</a:t>
            </a:r>
            <a:r>
              <a:rPr lang="en-US" b="1" dirty="0">
                <a:solidFill>
                  <a:schemeClr val="accent1">
                    <a:lumMod val="60000"/>
                    <a:lumOff val="40000"/>
                  </a:schemeClr>
                </a:solidFill>
              </a:rPr>
              <a:t>', 4.56, (2,3))</a:t>
            </a:r>
            <a:endParaRPr lang="en-US" dirty="0">
              <a:solidFill>
                <a:schemeClr val="accent1">
                  <a:lumMod val="60000"/>
                  <a:lumOff val="40000"/>
                </a:schemeClr>
              </a:solidFill>
            </a:endParaRPr>
          </a:p>
          <a:p>
            <a:endParaRPr lang="en-US" b="1" dirty="0"/>
          </a:p>
          <a:p>
            <a:pPr marL="101600" indent="0">
              <a:buNone/>
            </a:pPr>
            <a:r>
              <a:rPr lang="en-US" b="1" dirty="0"/>
              <a:t>&gt;&gt;&gt; </a:t>
            </a:r>
            <a:r>
              <a:rPr lang="en-US" dirty="0">
                <a:highlight>
                  <a:srgbClr val="EFEFEF"/>
                </a:highlight>
                <a:latin typeface="Roboto Mono"/>
                <a:ea typeface="Roboto Mono"/>
              </a:rPr>
              <a:t>t[1:-1:2] # selection of every nth item.</a:t>
            </a:r>
            <a:endParaRPr dirty="0">
              <a:highlight>
                <a:srgbClr val="EFEFEF"/>
              </a:highlight>
              <a:latin typeface="Roboto Mono"/>
              <a:ea typeface="Roboto Mono"/>
            </a:endParaRPr>
          </a:p>
          <a:p>
            <a:pPr marL="101600" indent="0">
              <a:buNone/>
            </a:pPr>
            <a:r>
              <a:rPr lang="en-US" b="1" dirty="0">
                <a:solidFill>
                  <a:schemeClr val="accent1">
                    <a:lumMod val="60000"/>
                    <a:lumOff val="40000"/>
                  </a:schemeClr>
                </a:solidFill>
              </a:rPr>
              <a:t>('</a:t>
            </a:r>
            <a:r>
              <a:rPr lang="en-US" b="1" dirty="0" err="1">
                <a:solidFill>
                  <a:schemeClr val="accent1">
                    <a:lumMod val="60000"/>
                    <a:lumOff val="40000"/>
                  </a:schemeClr>
                </a:solidFill>
              </a:rPr>
              <a:t>abc</a:t>
            </a:r>
            <a:r>
              <a:rPr lang="en-US" b="1" dirty="0">
                <a:solidFill>
                  <a:schemeClr val="accent1">
                    <a:lumMod val="60000"/>
                    <a:lumOff val="40000"/>
                  </a:schemeClr>
                </a:solidFill>
              </a:rPr>
              <a:t>', (2,3))</a:t>
            </a:r>
            <a:endParaRPr dirty="0">
              <a:solidFill>
                <a:schemeClr val="accent1">
                  <a:lumMod val="60000"/>
                  <a:lumOff val="40000"/>
                </a:schemeClr>
              </a:solidFill>
            </a:endParaRPr>
          </a:p>
          <a:p>
            <a:pPr marL="101600" indent="0">
              <a:buNone/>
            </a:pPr>
            <a:endParaRPr lang="en-US" b="1" dirty="0"/>
          </a:p>
          <a:p>
            <a:pPr marL="101600" indent="0">
              <a:buNone/>
            </a:pPr>
            <a:r>
              <a:rPr lang="en-US" b="1" dirty="0"/>
              <a:t>&gt;&gt;&gt; </a:t>
            </a:r>
            <a:r>
              <a:rPr lang="en-US" dirty="0">
                <a:highlight>
                  <a:srgbClr val="EFEFEF"/>
                </a:highlight>
                <a:latin typeface="Roboto Mono"/>
                <a:ea typeface="Roboto Mono"/>
              </a:rPr>
              <a:t>t[:2] # copy from beginning of sequence</a:t>
            </a:r>
          </a:p>
          <a:p>
            <a:pPr marL="101600" indent="0">
              <a:buNone/>
            </a:pPr>
            <a:r>
              <a:rPr lang="en-US" b="1" dirty="0">
                <a:solidFill>
                  <a:schemeClr val="accent1">
                    <a:lumMod val="60000"/>
                    <a:lumOff val="40000"/>
                  </a:schemeClr>
                </a:solidFill>
              </a:rPr>
              <a:t>(23, '</a:t>
            </a:r>
            <a:r>
              <a:rPr lang="en-US" b="1" dirty="0" err="1">
                <a:solidFill>
                  <a:schemeClr val="accent1">
                    <a:lumMod val="60000"/>
                    <a:lumOff val="40000"/>
                  </a:schemeClr>
                </a:solidFill>
              </a:rPr>
              <a:t>abc</a:t>
            </a:r>
            <a:r>
              <a:rPr lang="en-US" b="1" dirty="0">
                <a:solidFill>
                  <a:schemeClr val="accent1">
                    <a:lumMod val="60000"/>
                    <a:lumOff val="40000"/>
                  </a:schemeClr>
                </a:solidFill>
              </a:rPr>
              <a:t>')</a:t>
            </a:r>
            <a:endParaRPr dirty="0">
              <a:solidFill>
                <a:schemeClr val="accent1">
                  <a:lumMod val="60000"/>
                  <a:lumOff val="40000"/>
                </a:schemeClr>
              </a:solidFill>
            </a:endParaRPr>
          </a:p>
          <a:p>
            <a:pPr marL="101600" indent="0">
              <a:buNone/>
            </a:pPr>
            <a:endParaRPr lang="en-US" b="1" dirty="0"/>
          </a:p>
          <a:p>
            <a:pPr marL="101600" indent="0">
              <a:buNone/>
            </a:pPr>
            <a:r>
              <a:rPr lang="en-US" b="1" dirty="0"/>
              <a:t>&gt;&gt;&gt; </a:t>
            </a:r>
            <a:r>
              <a:rPr lang="en-US" dirty="0">
                <a:highlight>
                  <a:srgbClr val="EFEFEF"/>
                </a:highlight>
                <a:latin typeface="Roboto Mono"/>
                <a:ea typeface="Roboto Mono"/>
              </a:rPr>
              <a:t>t[2:] # copy to the very end of the sequence</a:t>
            </a:r>
            <a:endParaRPr dirty="0">
              <a:highlight>
                <a:srgbClr val="EFEFEF"/>
              </a:highlight>
              <a:latin typeface="Roboto Mono"/>
              <a:ea typeface="Roboto Mono"/>
            </a:endParaRPr>
          </a:p>
          <a:p>
            <a:pPr marL="101600" indent="0">
              <a:buNone/>
            </a:pPr>
            <a:r>
              <a:rPr lang="en-US" b="1" dirty="0">
                <a:solidFill>
                  <a:schemeClr val="accent1">
                    <a:lumMod val="60000"/>
                    <a:lumOff val="40000"/>
                  </a:schemeClr>
                </a:solidFill>
              </a:rPr>
              <a:t>(4.56, (2,3), 'def')</a:t>
            </a:r>
            <a:endParaRPr dirty="0">
              <a:solidFill>
                <a:schemeClr val="accent1">
                  <a:lumMod val="60000"/>
                  <a:lumOff val="40000"/>
                </a:schemeClr>
              </a:solidFill>
            </a:endParaRPr>
          </a:p>
        </p:txBody>
      </p:sp>
    </p:spTree>
    <p:extLst>
      <p:ext uri="{BB962C8B-B14F-4D97-AF65-F5344CB8AC3E}">
        <p14:creationId xmlns:p14="http://schemas.microsoft.com/office/powerpoint/2010/main" val="1126540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Operations on Lists</a:t>
            </a:r>
            <a:endParaRPr lang="en-US" dirty="0"/>
          </a:p>
        </p:txBody>
      </p:sp>
      <p:sp>
        <p:nvSpPr>
          <p:cNvPr id="64" name="Google Shape;64;p2"/>
          <p:cNvSpPr txBox="1">
            <a:spLocks noGrp="1"/>
          </p:cNvSpPr>
          <p:nvPr>
            <p:ph type="body" idx="1"/>
          </p:nvPr>
        </p:nvSpPr>
        <p:spPr>
          <a:xfrm>
            <a:off x="399675" y="1299625"/>
            <a:ext cx="10541593" cy="5080864"/>
          </a:xfrm>
          <a:prstGeom prst="rect">
            <a:avLst/>
          </a:prstGeom>
          <a:noFill/>
          <a:ln>
            <a:noFill/>
          </a:ln>
        </p:spPr>
        <p:txBody>
          <a:bodyPr spcFirstLastPara="1" wrap="square" lIns="91425" tIns="45700" rIns="91425" bIns="45700" anchor="t" anchorCtr="0">
            <a:normAutofit fontScale="85000" lnSpcReduction="20000"/>
          </a:bodyPr>
          <a:lstStyle/>
          <a:p>
            <a:pPr marL="101600" indent="0">
              <a:buNone/>
            </a:pPr>
            <a:r>
              <a:rPr lang="en-US" b="1" dirty="0"/>
              <a:t>&gt;&gt;&gt; </a:t>
            </a:r>
            <a:r>
              <a:rPr lang="en-US" sz="1900" dirty="0">
                <a:highlight>
                  <a:srgbClr val="EFEFEF"/>
                </a:highlight>
                <a:latin typeface="Roboto Mono"/>
                <a:ea typeface="Roboto Mono"/>
              </a:rPr>
              <a:t>li = [1, 11, 3, 4, 5]</a:t>
            </a:r>
          </a:p>
          <a:p>
            <a:pPr marL="101600" indent="0">
              <a:buNone/>
            </a:pPr>
            <a:r>
              <a:rPr lang="en-US" b="1" dirty="0"/>
              <a:t>&gt;&gt;&gt; </a:t>
            </a:r>
            <a:r>
              <a:rPr lang="en-US" sz="1900" dirty="0" err="1">
                <a:highlight>
                  <a:srgbClr val="EFEFEF"/>
                </a:highlight>
                <a:latin typeface="Roboto Mono"/>
                <a:ea typeface="Roboto Mono"/>
              </a:rPr>
              <a:t>li.append</a:t>
            </a:r>
            <a:r>
              <a:rPr lang="en-US" sz="1900" dirty="0">
                <a:highlight>
                  <a:srgbClr val="EFEFEF"/>
                </a:highlight>
                <a:latin typeface="Roboto Mono"/>
                <a:ea typeface="Roboto Mono"/>
              </a:rPr>
              <a:t>('a')  # Note the method syntax</a:t>
            </a:r>
          </a:p>
          <a:p>
            <a:pPr marL="101600" indent="0">
              <a:buNone/>
            </a:pPr>
            <a:r>
              <a:rPr lang="en-US" b="1" dirty="0"/>
              <a:t>&gt;&gt;&gt; </a:t>
            </a:r>
            <a:r>
              <a:rPr lang="en-US" sz="1900" dirty="0">
                <a:highlight>
                  <a:srgbClr val="EFEFEF"/>
                </a:highlight>
                <a:latin typeface="Roboto Mono"/>
                <a:ea typeface="Roboto Mono"/>
              </a:rPr>
              <a:t>li</a:t>
            </a:r>
            <a:endParaRPr sz="1900" dirty="0">
              <a:highlight>
                <a:srgbClr val="EFEFEF"/>
              </a:highlight>
              <a:latin typeface="Roboto Mono"/>
              <a:ea typeface="Roboto Mono"/>
            </a:endParaRPr>
          </a:p>
          <a:p>
            <a:pPr marL="101600" indent="0">
              <a:buNone/>
            </a:pPr>
            <a:r>
              <a:rPr lang="en-US" b="1" dirty="0">
                <a:solidFill>
                  <a:schemeClr val="accent1">
                    <a:lumMod val="60000"/>
                    <a:lumOff val="40000"/>
                  </a:schemeClr>
                </a:solidFill>
              </a:rPr>
              <a:t>[1, 11, 3, 4, 5, 'a']</a:t>
            </a:r>
            <a:endParaRPr dirty="0">
              <a:solidFill>
                <a:schemeClr val="accent1">
                  <a:lumMod val="60000"/>
                  <a:lumOff val="40000"/>
                </a:schemeClr>
              </a:solidFill>
            </a:endParaRPr>
          </a:p>
          <a:p>
            <a:pPr marL="101600" indent="0">
              <a:buNone/>
            </a:pPr>
            <a:r>
              <a:rPr lang="en-US" b="1" dirty="0"/>
              <a:t>&gt;&gt;&gt; </a:t>
            </a:r>
            <a:r>
              <a:rPr lang="en-US" sz="1900" dirty="0" err="1">
                <a:highlight>
                  <a:srgbClr val="EFEFEF"/>
                </a:highlight>
                <a:latin typeface="Roboto Mono"/>
                <a:ea typeface="Roboto Mono"/>
              </a:rPr>
              <a:t>li.insert</a:t>
            </a:r>
            <a:r>
              <a:rPr lang="en-US" sz="1900" dirty="0">
                <a:highlight>
                  <a:srgbClr val="EFEFEF"/>
                </a:highlight>
                <a:latin typeface="Roboto Mono"/>
                <a:ea typeface="Roboto Mono"/>
              </a:rPr>
              <a:t>(2, '</a:t>
            </a:r>
            <a:r>
              <a:rPr lang="en-US" sz="1900" dirty="0" err="1">
                <a:highlight>
                  <a:srgbClr val="EFEFEF"/>
                </a:highlight>
                <a:latin typeface="Roboto Mono"/>
                <a:ea typeface="Roboto Mono"/>
              </a:rPr>
              <a:t>i</a:t>
            </a:r>
            <a:r>
              <a:rPr lang="en-US" sz="1900" dirty="0">
                <a:highlight>
                  <a:srgbClr val="EFEFEF"/>
                </a:highlight>
                <a:latin typeface="Roboto Mono"/>
                <a:ea typeface="Roboto Mono"/>
              </a:rPr>
              <a:t>')</a:t>
            </a:r>
          </a:p>
          <a:p>
            <a:pPr marL="101600" indent="0">
              <a:buNone/>
            </a:pPr>
            <a:r>
              <a:rPr lang="en-US" b="1" dirty="0"/>
              <a:t>&gt;&gt;&gt; </a:t>
            </a:r>
            <a:r>
              <a:rPr lang="en-US" sz="1900" dirty="0">
                <a:highlight>
                  <a:srgbClr val="EFEFEF"/>
                </a:highlight>
                <a:latin typeface="Roboto Mono"/>
                <a:ea typeface="Roboto Mono"/>
              </a:rPr>
              <a:t>li</a:t>
            </a:r>
          </a:p>
          <a:p>
            <a:pPr marL="101600" indent="0">
              <a:buNone/>
            </a:pPr>
            <a:r>
              <a:rPr lang="en-US" b="1" dirty="0">
                <a:solidFill>
                  <a:schemeClr val="accent1">
                    <a:lumMod val="60000"/>
                    <a:lumOff val="40000"/>
                  </a:schemeClr>
                </a:solidFill>
              </a:rPr>
              <a:t>[1, 11, '</a:t>
            </a:r>
            <a:r>
              <a:rPr lang="en-US" b="1" dirty="0" err="1">
                <a:solidFill>
                  <a:schemeClr val="accent1">
                    <a:lumMod val="60000"/>
                    <a:lumOff val="40000"/>
                  </a:schemeClr>
                </a:solidFill>
              </a:rPr>
              <a:t>i</a:t>
            </a:r>
            <a:r>
              <a:rPr lang="en-US" b="1" dirty="0">
                <a:solidFill>
                  <a:schemeClr val="accent1">
                    <a:lumMod val="60000"/>
                    <a:lumOff val="40000"/>
                  </a:schemeClr>
                </a:solidFill>
              </a:rPr>
              <a:t>', 3, 4, 5, 'a']</a:t>
            </a:r>
          </a:p>
          <a:p>
            <a:pPr marL="101600" indent="0">
              <a:buNone/>
            </a:pPr>
            <a:r>
              <a:rPr lang="en-US" b="1" dirty="0"/>
              <a:t>&gt;&gt;&gt; </a:t>
            </a:r>
            <a:r>
              <a:rPr lang="en-US" sz="1900" dirty="0">
                <a:highlight>
                  <a:srgbClr val="EFEFEF"/>
                </a:highlight>
                <a:latin typeface="Roboto Mono"/>
                <a:ea typeface="Roboto Mono"/>
              </a:rPr>
              <a:t>li = ['a', 'b', 'c', 'b']</a:t>
            </a:r>
          </a:p>
          <a:p>
            <a:pPr marL="101600" indent="0">
              <a:buNone/>
            </a:pPr>
            <a:r>
              <a:rPr lang="en-US" b="1" dirty="0"/>
              <a:t>&gt;&gt;&gt; </a:t>
            </a:r>
            <a:r>
              <a:rPr lang="en-US" sz="1900" dirty="0" err="1">
                <a:highlight>
                  <a:srgbClr val="EFEFEF"/>
                </a:highlight>
                <a:latin typeface="Roboto Mono"/>
                <a:ea typeface="Roboto Mono"/>
              </a:rPr>
              <a:t>li.index</a:t>
            </a:r>
            <a:r>
              <a:rPr lang="en-US" sz="1900" dirty="0">
                <a:highlight>
                  <a:srgbClr val="EFEFEF"/>
                </a:highlight>
                <a:latin typeface="Roboto Mono"/>
                <a:ea typeface="Roboto Mono"/>
              </a:rPr>
              <a:t>('b')     # index of first occurrence</a:t>
            </a:r>
          </a:p>
          <a:p>
            <a:pPr marL="101600" indent="0">
              <a:buNone/>
            </a:pPr>
            <a:r>
              <a:rPr lang="en-US" b="1" dirty="0">
                <a:solidFill>
                  <a:schemeClr val="accent1">
                    <a:lumMod val="60000"/>
                    <a:lumOff val="40000"/>
                  </a:schemeClr>
                </a:solidFill>
              </a:rPr>
              <a:t>1</a:t>
            </a:r>
          </a:p>
          <a:p>
            <a:pPr marL="101600" indent="0">
              <a:buNone/>
            </a:pPr>
            <a:r>
              <a:rPr lang="en-US" b="1" dirty="0"/>
              <a:t>&gt;&gt;&gt; </a:t>
            </a:r>
            <a:r>
              <a:rPr lang="en-US" sz="1900" dirty="0" err="1">
                <a:highlight>
                  <a:srgbClr val="EFEFEF"/>
                </a:highlight>
                <a:latin typeface="Roboto Mono"/>
                <a:ea typeface="Roboto Mono"/>
              </a:rPr>
              <a:t>li.count</a:t>
            </a:r>
            <a:r>
              <a:rPr lang="en-US" sz="1900" dirty="0">
                <a:highlight>
                  <a:srgbClr val="EFEFEF"/>
                </a:highlight>
                <a:latin typeface="Roboto Mono"/>
                <a:ea typeface="Roboto Mono"/>
              </a:rPr>
              <a:t>('b')     # number of occurrences</a:t>
            </a:r>
            <a:endParaRPr sz="1900" dirty="0">
              <a:highlight>
                <a:srgbClr val="EFEFEF"/>
              </a:highlight>
              <a:latin typeface="Roboto Mono"/>
              <a:ea typeface="Roboto Mono"/>
            </a:endParaRPr>
          </a:p>
          <a:p>
            <a:pPr marL="101600" indent="0" algn="l">
              <a:spcAft>
                <a:spcPts val="0"/>
              </a:spcAft>
              <a:buSzPts val="2000"/>
              <a:buNone/>
            </a:pPr>
            <a:r>
              <a:rPr lang="en-US" b="1" dirty="0">
                <a:solidFill>
                  <a:schemeClr val="accent1">
                    <a:lumMod val="60000"/>
                    <a:lumOff val="40000"/>
                  </a:schemeClr>
                </a:solidFill>
              </a:rPr>
              <a:t>2</a:t>
            </a:r>
            <a:endParaRPr b="1" dirty="0">
              <a:solidFill>
                <a:schemeClr val="accent1">
                  <a:lumMod val="60000"/>
                  <a:lumOff val="40000"/>
                </a:schemeClr>
              </a:solidFill>
            </a:endParaRPr>
          </a:p>
          <a:p>
            <a:pPr marL="101600" indent="0">
              <a:buNone/>
            </a:pPr>
            <a:r>
              <a:rPr lang="en-US" b="1" dirty="0"/>
              <a:t>&gt;&gt;&gt; </a:t>
            </a:r>
            <a:r>
              <a:rPr lang="en-US" sz="1900" dirty="0" err="1">
                <a:highlight>
                  <a:srgbClr val="EFEFEF"/>
                </a:highlight>
                <a:latin typeface="Roboto Mono"/>
                <a:ea typeface="Roboto Mono"/>
              </a:rPr>
              <a:t>li.remove</a:t>
            </a:r>
            <a:r>
              <a:rPr lang="en-US" sz="1900" dirty="0">
                <a:highlight>
                  <a:srgbClr val="EFEFEF"/>
                </a:highlight>
                <a:latin typeface="Roboto Mono"/>
                <a:ea typeface="Roboto Mono"/>
              </a:rPr>
              <a:t>('b')    # remove first occurrence</a:t>
            </a:r>
          </a:p>
          <a:p>
            <a:pPr marL="101600" indent="0">
              <a:buNone/>
            </a:pPr>
            <a:r>
              <a:rPr lang="en-US" b="1" dirty="0"/>
              <a:t>&gt;&gt;&gt; </a:t>
            </a:r>
            <a:r>
              <a:rPr lang="en-US" sz="1900" dirty="0">
                <a:highlight>
                  <a:srgbClr val="EFEFEF"/>
                </a:highlight>
                <a:latin typeface="Roboto Mono"/>
                <a:ea typeface="Roboto Mono"/>
              </a:rPr>
              <a:t>li</a:t>
            </a:r>
            <a:endParaRPr sz="1900" dirty="0">
              <a:highlight>
                <a:srgbClr val="EFEFEF"/>
              </a:highlight>
              <a:latin typeface="Roboto Mono"/>
              <a:ea typeface="Roboto Mono"/>
            </a:endParaRPr>
          </a:p>
          <a:p>
            <a:pPr marL="0" indent="0">
              <a:lnSpc>
                <a:spcPct val="140000"/>
              </a:lnSpc>
              <a:spcBef>
                <a:spcPts val="0"/>
              </a:spcBef>
              <a:buNone/>
            </a:pPr>
            <a:r>
              <a:rPr lang="en-US" b="1" dirty="0">
                <a:solidFill>
                  <a:schemeClr val="accent1">
                    <a:lumMod val="60000"/>
                    <a:lumOff val="40000"/>
                  </a:schemeClr>
                </a:solidFill>
              </a:rPr>
              <a:t>['a', 'c', 'b']</a:t>
            </a:r>
            <a:endParaRPr b="1" dirty="0">
              <a:solidFill>
                <a:schemeClr val="accent1">
                  <a:lumMod val="60000"/>
                  <a:lumOff val="40000"/>
                </a:schemeClr>
              </a:solidFill>
            </a:endParaRPr>
          </a:p>
        </p:txBody>
      </p:sp>
    </p:spTree>
    <p:extLst>
      <p:ext uri="{BB962C8B-B14F-4D97-AF65-F5344CB8AC3E}">
        <p14:creationId xmlns:p14="http://schemas.microsoft.com/office/powerpoint/2010/main" val="1686622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Operations on Lists 2</a:t>
            </a:r>
            <a:endParaRPr lang="en-US" dirty="0"/>
          </a:p>
        </p:txBody>
      </p:sp>
      <p:sp>
        <p:nvSpPr>
          <p:cNvPr id="64" name="Google Shape;64;p2"/>
          <p:cNvSpPr txBox="1">
            <a:spLocks noGrp="1"/>
          </p:cNvSpPr>
          <p:nvPr>
            <p:ph type="body" idx="1"/>
          </p:nvPr>
        </p:nvSpPr>
        <p:spPr>
          <a:xfrm>
            <a:off x="399675" y="1299625"/>
            <a:ext cx="10555200" cy="4951211"/>
          </a:xfrm>
          <a:prstGeom prst="rect">
            <a:avLst/>
          </a:prstGeom>
          <a:noFill/>
          <a:ln>
            <a:noFill/>
          </a:ln>
        </p:spPr>
        <p:txBody>
          <a:bodyPr spcFirstLastPara="1" wrap="square" lIns="91425" tIns="45700" rIns="91425" bIns="45700" anchor="t" anchorCtr="0">
            <a:normAutofit fontScale="92500" lnSpcReduction="10000"/>
          </a:bodyPr>
          <a:lstStyle/>
          <a:p>
            <a:pPr marL="101600" indent="0">
              <a:buNone/>
            </a:pPr>
            <a:r>
              <a:rPr lang="en-US" b="1" dirty="0"/>
              <a:t>&gt;&gt;&gt; </a:t>
            </a:r>
            <a:r>
              <a:rPr lang="en-US" sz="1700" dirty="0">
                <a:highlight>
                  <a:srgbClr val="EFEFEF"/>
                </a:highlight>
                <a:latin typeface="Roboto Mono"/>
                <a:ea typeface="Roboto Mono"/>
              </a:rPr>
              <a:t>li = [5, 2, 6, 8]</a:t>
            </a:r>
          </a:p>
          <a:p>
            <a:pPr marL="101600" indent="0">
              <a:buNone/>
            </a:pPr>
            <a:r>
              <a:rPr lang="en-US" b="1" dirty="0"/>
              <a:t>&gt;&gt;&gt; </a:t>
            </a:r>
            <a:r>
              <a:rPr lang="en-US" sz="1700" dirty="0" err="1">
                <a:highlight>
                  <a:srgbClr val="EFEFEF"/>
                </a:highlight>
                <a:latin typeface="Roboto Mono"/>
                <a:ea typeface="Roboto Mono"/>
              </a:rPr>
              <a:t>li.reverse</a:t>
            </a:r>
            <a:r>
              <a:rPr lang="en-US" sz="1700" dirty="0">
                <a:highlight>
                  <a:srgbClr val="EFEFEF"/>
                </a:highlight>
                <a:latin typeface="Roboto Mono"/>
                <a:ea typeface="Roboto Mono"/>
              </a:rPr>
              <a:t>()    # reverse the list *in place* (modify)</a:t>
            </a:r>
            <a:endParaRPr sz="1700" dirty="0">
              <a:highlight>
                <a:srgbClr val="EFEFEF"/>
              </a:highlight>
              <a:latin typeface="Roboto Mono"/>
              <a:ea typeface="Roboto Mono"/>
            </a:endParaRPr>
          </a:p>
          <a:p>
            <a:pPr marL="101600" indent="0">
              <a:buNone/>
            </a:pPr>
            <a:r>
              <a:rPr lang="en-US" b="1" dirty="0"/>
              <a:t>&gt;&gt;&gt; </a:t>
            </a:r>
            <a:r>
              <a:rPr lang="en-US" sz="1700" dirty="0">
                <a:highlight>
                  <a:srgbClr val="EFEFEF"/>
                </a:highlight>
                <a:latin typeface="Roboto Mono"/>
                <a:ea typeface="Roboto Mono"/>
              </a:rPr>
              <a:t>li</a:t>
            </a:r>
            <a:endParaRPr sz="1700" dirty="0">
              <a:highlight>
                <a:srgbClr val="EFEFEF"/>
              </a:highlight>
              <a:latin typeface="Roboto Mono"/>
              <a:ea typeface="Roboto Mono"/>
            </a:endParaRPr>
          </a:p>
          <a:p>
            <a:pPr marL="101600" indent="0">
              <a:buNone/>
            </a:pPr>
            <a:r>
              <a:rPr lang="en-US" b="1" dirty="0">
                <a:solidFill>
                  <a:schemeClr val="accent1">
                    <a:lumMod val="60000"/>
                    <a:lumOff val="40000"/>
                  </a:schemeClr>
                </a:solidFill>
              </a:rPr>
              <a:t>[8, 6, 2, 5]</a:t>
            </a:r>
            <a:endParaRPr lang="en-US" dirty="0">
              <a:solidFill>
                <a:schemeClr val="accent1">
                  <a:lumMod val="60000"/>
                  <a:lumOff val="40000"/>
                </a:schemeClr>
              </a:solidFill>
            </a:endParaRPr>
          </a:p>
          <a:p>
            <a:pPr marL="101600" indent="0">
              <a:buNone/>
            </a:pPr>
            <a:endParaRPr lang="en-US" b="1" dirty="0"/>
          </a:p>
          <a:p>
            <a:pPr marL="101600" indent="0">
              <a:buNone/>
            </a:pPr>
            <a:r>
              <a:rPr lang="en-US" b="1" dirty="0"/>
              <a:t>&gt;&gt;&gt; </a:t>
            </a:r>
            <a:r>
              <a:rPr lang="en-US" sz="1700" dirty="0" err="1">
                <a:highlight>
                  <a:srgbClr val="EFEFEF"/>
                </a:highlight>
                <a:latin typeface="Roboto Mono"/>
                <a:ea typeface="Roboto Mono"/>
              </a:rPr>
              <a:t>li.sort</a:t>
            </a:r>
            <a:r>
              <a:rPr lang="en-US" sz="1700" dirty="0">
                <a:highlight>
                  <a:srgbClr val="EFEFEF"/>
                </a:highlight>
                <a:latin typeface="Roboto Mono"/>
                <a:ea typeface="Roboto Mono"/>
              </a:rPr>
              <a:t>()       # sort the list *in place*</a:t>
            </a:r>
          </a:p>
          <a:p>
            <a:pPr marL="101600" indent="0">
              <a:buNone/>
            </a:pPr>
            <a:r>
              <a:rPr lang="en-US" b="1" dirty="0"/>
              <a:t>&gt;&gt;&gt; </a:t>
            </a:r>
            <a:r>
              <a:rPr lang="en-US" sz="1700" dirty="0">
                <a:highlight>
                  <a:srgbClr val="EFEFEF"/>
                </a:highlight>
                <a:latin typeface="Roboto Mono"/>
                <a:ea typeface="Roboto Mono"/>
              </a:rPr>
              <a:t>li</a:t>
            </a:r>
            <a:endParaRPr sz="1700" dirty="0">
              <a:highlight>
                <a:srgbClr val="EFEFEF"/>
              </a:highlight>
              <a:latin typeface="Roboto Mono"/>
              <a:ea typeface="Roboto Mono"/>
            </a:endParaRPr>
          </a:p>
          <a:p>
            <a:pPr marL="101600" indent="0">
              <a:buNone/>
            </a:pPr>
            <a:r>
              <a:rPr lang="en-US" sz="2100" b="1" dirty="0">
                <a:solidFill>
                  <a:schemeClr val="accent1">
                    <a:lumMod val="60000"/>
                    <a:lumOff val="40000"/>
                  </a:schemeClr>
                </a:solidFill>
              </a:rPr>
              <a:t>[2, 5, 6, 8]</a:t>
            </a:r>
          </a:p>
          <a:p>
            <a:pPr marL="101600" indent="0">
              <a:buNone/>
            </a:pPr>
            <a:endParaRPr lang="en-US" b="1" dirty="0"/>
          </a:p>
          <a:p>
            <a:pPr marL="101600" indent="0">
              <a:buNone/>
            </a:pPr>
            <a:r>
              <a:rPr lang="en-US" b="1" dirty="0"/>
              <a:t>&gt;&gt;&gt; </a:t>
            </a:r>
            <a:r>
              <a:rPr lang="en-US" sz="1700" dirty="0" err="1">
                <a:highlight>
                  <a:srgbClr val="EFEFEF"/>
                </a:highlight>
                <a:latin typeface="Roboto Mono"/>
                <a:ea typeface="Roboto Mono"/>
              </a:rPr>
              <a:t>li.sort</a:t>
            </a:r>
            <a:r>
              <a:rPr lang="en-US" sz="1700" dirty="0">
                <a:highlight>
                  <a:srgbClr val="EFEFEF"/>
                </a:highlight>
                <a:latin typeface="Roboto Mono"/>
                <a:ea typeface="Roboto Mono"/>
              </a:rPr>
              <a:t>(</a:t>
            </a:r>
            <a:r>
              <a:rPr lang="en-US" sz="1700" dirty="0" err="1">
                <a:highlight>
                  <a:srgbClr val="EFEFEF"/>
                </a:highlight>
                <a:latin typeface="Roboto Mono"/>
                <a:ea typeface="Roboto Mono"/>
              </a:rPr>
              <a:t>some_function</a:t>
            </a:r>
            <a:r>
              <a:rPr lang="en-US" sz="1700" dirty="0">
                <a:highlight>
                  <a:srgbClr val="EFEFEF"/>
                </a:highlight>
                <a:latin typeface="Roboto Mono"/>
                <a:ea typeface="Roboto Mono"/>
              </a:rPr>
              <a:t>)  </a:t>
            </a:r>
          </a:p>
          <a:p>
            <a:pPr marL="101600" indent="0">
              <a:buNone/>
            </a:pPr>
            <a:r>
              <a:rPr lang="en-US" sz="1700" dirty="0">
                <a:highlight>
                  <a:srgbClr val="EFEFEF"/>
                </a:highlight>
                <a:latin typeface="Roboto Mono"/>
                <a:ea typeface="Roboto Mono"/>
              </a:rPr>
              <a:t># sort in place using user-defined comparison</a:t>
            </a:r>
            <a:endParaRPr sz="1700" dirty="0">
              <a:highlight>
                <a:srgbClr val="EFEFEF"/>
              </a:highlight>
              <a:latin typeface="Roboto Mono"/>
              <a:ea typeface="Roboto Mono"/>
            </a:endParaRPr>
          </a:p>
          <a:p>
            <a:pPr marL="101600" indent="0">
              <a:buNone/>
            </a:pPr>
            <a:endParaRPr lang="en-US" b="1" dirty="0"/>
          </a:p>
          <a:p>
            <a:pPr marL="101600" indent="0">
              <a:buNone/>
            </a:pPr>
            <a:r>
              <a:rPr lang="en-US" b="1" dirty="0"/>
              <a:t>&gt;&gt;&gt; </a:t>
            </a:r>
            <a:r>
              <a:rPr lang="en-US" sz="1700" dirty="0">
                <a:highlight>
                  <a:srgbClr val="EFEFEF"/>
                </a:highlight>
                <a:latin typeface="Roboto Mono"/>
                <a:ea typeface="Roboto Mono"/>
              </a:rPr>
              <a:t>sorted(li)  #return a *copy* sorted</a:t>
            </a:r>
            <a:endParaRPr sz="1700" dirty="0">
              <a:highlight>
                <a:srgbClr val="EFEFEF"/>
              </a:highlight>
              <a:latin typeface="Roboto Mono"/>
              <a:ea typeface="Roboto Mono"/>
            </a:endParaRPr>
          </a:p>
        </p:txBody>
      </p:sp>
    </p:spTree>
    <p:extLst>
      <p:ext uri="{BB962C8B-B14F-4D97-AF65-F5344CB8AC3E}">
        <p14:creationId xmlns:p14="http://schemas.microsoft.com/office/powerpoint/2010/main" val="3954111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Operations on Strings</a:t>
            </a:r>
            <a:endParaRPr lang="en-US" dirty="0"/>
          </a:p>
        </p:txBody>
      </p:sp>
      <p:sp>
        <p:nvSpPr>
          <p:cNvPr id="64" name="Google Shape;64;p2"/>
          <p:cNvSpPr txBox="1">
            <a:spLocks noGrp="1"/>
          </p:cNvSpPr>
          <p:nvPr>
            <p:ph type="body" idx="1"/>
          </p:nvPr>
        </p:nvSpPr>
        <p:spPr>
          <a:xfrm>
            <a:off x="399675" y="1299625"/>
            <a:ext cx="10555200" cy="4951211"/>
          </a:xfrm>
          <a:prstGeom prst="rect">
            <a:avLst/>
          </a:prstGeom>
          <a:noFill/>
          <a:ln>
            <a:noFill/>
          </a:ln>
        </p:spPr>
        <p:txBody>
          <a:bodyPr spcFirstLastPara="1" wrap="square" lIns="91425" tIns="45700" rIns="91425" bIns="45700" anchor="t" anchorCtr="0">
            <a:normAutofit fontScale="77500" lnSpcReduction="20000"/>
          </a:bodyPr>
          <a:lstStyle/>
          <a:p>
            <a:pPr marL="101600" indent="0">
              <a:buNone/>
            </a:pPr>
            <a:r>
              <a:rPr lang="en-US" b="1" dirty="0"/>
              <a:t>&gt;&gt;&gt; </a:t>
            </a:r>
            <a:r>
              <a:rPr lang="en-US" dirty="0">
                <a:highlight>
                  <a:srgbClr val="EFEFEF"/>
                </a:highlight>
                <a:latin typeface="Roboto Mono"/>
                <a:ea typeface="Roboto Mono"/>
              </a:rPr>
              <a:t>s = "Pretend this sentence makes sense." </a:t>
            </a:r>
          </a:p>
          <a:p>
            <a:pPr marL="101600" indent="0">
              <a:buNone/>
            </a:pPr>
            <a:r>
              <a:rPr lang="en-US" b="1" dirty="0"/>
              <a:t>&gt;&gt;&gt; </a:t>
            </a:r>
            <a:r>
              <a:rPr lang="en-US" dirty="0">
                <a:highlight>
                  <a:srgbClr val="EFEFEF"/>
                </a:highlight>
                <a:latin typeface="Roboto Mono"/>
                <a:ea typeface="Roboto Mono"/>
              </a:rPr>
              <a:t>words = </a:t>
            </a:r>
            <a:r>
              <a:rPr lang="en-US" dirty="0" err="1">
                <a:highlight>
                  <a:srgbClr val="EFEFEF"/>
                </a:highlight>
                <a:latin typeface="Roboto Mono"/>
                <a:ea typeface="Roboto Mono"/>
              </a:rPr>
              <a:t>s.split</a:t>
            </a:r>
            <a:r>
              <a:rPr lang="en-US" dirty="0">
                <a:highlight>
                  <a:srgbClr val="EFEFEF"/>
                </a:highlight>
                <a:latin typeface="Roboto Mono"/>
                <a:ea typeface="Roboto Mono"/>
              </a:rPr>
              <a:t>(" ") </a:t>
            </a:r>
          </a:p>
          <a:p>
            <a:pPr marL="101600" indent="0">
              <a:buNone/>
            </a:pPr>
            <a:r>
              <a:rPr lang="en-US" b="1" dirty="0"/>
              <a:t>&gt;&gt;&gt; </a:t>
            </a:r>
            <a:r>
              <a:rPr lang="en-US" dirty="0">
                <a:highlight>
                  <a:srgbClr val="EFEFEF"/>
                </a:highlight>
                <a:latin typeface="Roboto Mono"/>
                <a:ea typeface="Roboto Mono"/>
              </a:rPr>
              <a:t>words </a:t>
            </a:r>
          </a:p>
          <a:p>
            <a:pPr marL="101600" indent="0">
              <a:buNone/>
            </a:pPr>
            <a:r>
              <a:rPr lang="en-US" b="1" dirty="0">
                <a:solidFill>
                  <a:schemeClr val="accent1">
                    <a:lumMod val="60000"/>
                    <a:lumOff val="40000"/>
                  </a:schemeClr>
                </a:solidFill>
              </a:rPr>
              <a:t>['Pretend', 'this', 'sentence', 'makes', 'sense.']</a:t>
            </a:r>
            <a:endParaRPr lang="en-US" dirty="0">
              <a:solidFill>
                <a:schemeClr val="accent1">
                  <a:lumMod val="60000"/>
                  <a:lumOff val="40000"/>
                </a:schemeClr>
              </a:solidFill>
            </a:endParaRPr>
          </a:p>
          <a:p>
            <a:pPr marL="101600" indent="0">
              <a:buNone/>
            </a:pPr>
            <a:r>
              <a:rPr lang="en-US" b="1" dirty="0"/>
              <a:t>&gt;&gt;&gt; </a:t>
            </a:r>
            <a:r>
              <a:rPr lang="en-US" dirty="0">
                <a:highlight>
                  <a:srgbClr val="EFEFEF"/>
                </a:highlight>
                <a:latin typeface="Roboto Mono"/>
                <a:ea typeface="Roboto Mono"/>
              </a:rPr>
              <a:t>"_".join(words) #join method of obj "_"</a:t>
            </a:r>
          </a:p>
          <a:p>
            <a:pPr marL="101600" indent="0">
              <a:buNone/>
            </a:pPr>
            <a:r>
              <a:rPr lang="en-US" b="1" dirty="0">
                <a:solidFill>
                  <a:schemeClr val="accent1">
                    <a:lumMod val="60000"/>
                    <a:lumOff val="40000"/>
                  </a:schemeClr>
                </a:solidFill>
              </a:rPr>
              <a:t>'</a:t>
            </a:r>
            <a:r>
              <a:rPr lang="en-US" b="1" dirty="0" err="1">
                <a:solidFill>
                  <a:schemeClr val="accent1">
                    <a:lumMod val="60000"/>
                    <a:lumOff val="40000"/>
                  </a:schemeClr>
                </a:solidFill>
              </a:rPr>
              <a:t>Pretend_this_sentence_makes_sense</a:t>
            </a:r>
            <a:r>
              <a:rPr lang="en-US" b="1" dirty="0">
                <a:solidFill>
                  <a:schemeClr val="accent1">
                    <a:lumMod val="60000"/>
                    <a:lumOff val="40000"/>
                  </a:schemeClr>
                </a:solidFill>
              </a:rPr>
              <a:t>.' </a:t>
            </a:r>
            <a:endParaRPr lang="en-US" dirty="0">
              <a:solidFill>
                <a:schemeClr val="accent1">
                  <a:lumMod val="60000"/>
                  <a:lumOff val="40000"/>
                </a:schemeClr>
              </a:solidFill>
            </a:endParaRPr>
          </a:p>
          <a:p>
            <a:pPr marL="101600" indent="0">
              <a:buNone/>
            </a:pPr>
            <a:endParaRPr lang="en-US" b="1" dirty="0"/>
          </a:p>
          <a:p>
            <a:pPr marL="101600" indent="0">
              <a:buNone/>
            </a:pPr>
            <a:r>
              <a:rPr lang="en-US" b="1" dirty="0"/>
              <a:t>&gt;&gt;&gt; </a:t>
            </a:r>
            <a:r>
              <a:rPr lang="en-US" dirty="0">
                <a:highlight>
                  <a:srgbClr val="EFEFEF"/>
                </a:highlight>
                <a:latin typeface="Roboto Mono"/>
                <a:ea typeface="Roboto Mono"/>
              </a:rPr>
              <a:t>s = 'dog' </a:t>
            </a:r>
          </a:p>
          <a:p>
            <a:pPr marL="101600" indent="0">
              <a:buNone/>
            </a:pPr>
            <a:r>
              <a:rPr lang="en-US" b="1" dirty="0"/>
              <a:t>&gt;&gt;&gt; </a:t>
            </a:r>
            <a:r>
              <a:rPr lang="en-US" dirty="0" err="1">
                <a:highlight>
                  <a:srgbClr val="EFEFEF"/>
                </a:highlight>
                <a:latin typeface="Roboto Mono"/>
                <a:ea typeface="Roboto Mono"/>
              </a:rPr>
              <a:t>s.capitalize</a:t>
            </a:r>
            <a:r>
              <a:rPr lang="en-US" dirty="0">
                <a:highlight>
                  <a:srgbClr val="EFEFEF"/>
                </a:highlight>
                <a:latin typeface="Roboto Mono"/>
                <a:ea typeface="Roboto Mono"/>
              </a:rPr>
              <a:t>() </a:t>
            </a:r>
          </a:p>
          <a:p>
            <a:pPr marL="101600" indent="0">
              <a:buNone/>
            </a:pPr>
            <a:r>
              <a:rPr lang="en-US" b="1" dirty="0">
                <a:solidFill>
                  <a:schemeClr val="accent1">
                    <a:lumMod val="60000"/>
                    <a:lumOff val="40000"/>
                  </a:schemeClr>
                </a:solidFill>
              </a:rPr>
              <a:t>'Dog' </a:t>
            </a:r>
            <a:endParaRPr lang="en-US" dirty="0">
              <a:solidFill>
                <a:schemeClr val="accent1">
                  <a:lumMod val="60000"/>
                  <a:lumOff val="40000"/>
                </a:schemeClr>
              </a:solidFill>
            </a:endParaRPr>
          </a:p>
          <a:p>
            <a:pPr marL="101600" indent="0">
              <a:buNone/>
            </a:pPr>
            <a:r>
              <a:rPr lang="en-US" b="1" dirty="0"/>
              <a:t>&gt;&gt;&gt; </a:t>
            </a:r>
            <a:r>
              <a:rPr lang="en-US" dirty="0" err="1">
                <a:highlight>
                  <a:srgbClr val="EFEFEF"/>
                </a:highlight>
                <a:latin typeface="Roboto Mono"/>
                <a:ea typeface="Roboto Mono"/>
              </a:rPr>
              <a:t>s.upper</a:t>
            </a:r>
            <a:r>
              <a:rPr lang="en-US" dirty="0">
                <a:highlight>
                  <a:srgbClr val="EFEFEF"/>
                </a:highlight>
                <a:latin typeface="Roboto Mono"/>
                <a:ea typeface="Roboto Mono"/>
              </a:rPr>
              <a:t>() </a:t>
            </a:r>
            <a:endParaRPr dirty="0">
              <a:highlight>
                <a:srgbClr val="EFEFEF"/>
              </a:highlight>
              <a:latin typeface="Roboto Mono"/>
              <a:ea typeface="Roboto Mono"/>
            </a:endParaRPr>
          </a:p>
          <a:p>
            <a:pPr marL="101600" lvl="0" indent="0" algn="l">
              <a:spcAft>
                <a:spcPts val="0"/>
              </a:spcAft>
              <a:buSzPts val="2000"/>
              <a:buNone/>
            </a:pPr>
            <a:r>
              <a:rPr lang="en-US" b="1" dirty="0">
                <a:solidFill>
                  <a:schemeClr val="accent1">
                    <a:lumMod val="60000"/>
                    <a:lumOff val="40000"/>
                  </a:schemeClr>
                </a:solidFill>
              </a:rPr>
              <a:t>'DOG’</a:t>
            </a:r>
            <a:endParaRPr dirty="0">
              <a:solidFill>
                <a:schemeClr val="accent1">
                  <a:lumMod val="60000"/>
                  <a:lumOff val="40000"/>
                </a:schemeClr>
              </a:solidFill>
            </a:endParaRPr>
          </a:p>
          <a:p>
            <a:pPr marL="101600" indent="0">
              <a:buNone/>
            </a:pPr>
            <a:r>
              <a:rPr lang="en-US" b="1" dirty="0"/>
              <a:t>&gt;&gt;&gt; </a:t>
            </a:r>
            <a:r>
              <a:rPr lang="en-US" dirty="0">
                <a:highlight>
                  <a:srgbClr val="EFEFEF"/>
                </a:highlight>
                <a:latin typeface="Roboto Mono"/>
                <a:ea typeface="Roboto Mono"/>
              </a:rPr>
              <a:t>' hi --'.strip(' –')</a:t>
            </a:r>
            <a:endParaRPr dirty="0">
              <a:highlight>
                <a:srgbClr val="EFEFEF"/>
              </a:highlight>
              <a:latin typeface="Roboto Mono"/>
              <a:ea typeface="Roboto Mono"/>
            </a:endParaRPr>
          </a:p>
          <a:p>
            <a:pPr marL="101600" indent="0" algn="l">
              <a:spcAft>
                <a:spcPts val="0"/>
              </a:spcAft>
              <a:buSzPts val="2000"/>
              <a:buNone/>
            </a:pPr>
            <a:r>
              <a:rPr lang="en-US" b="1" dirty="0">
                <a:solidFill>
                  <a:schemeClr val="accent1">
                    <a:lumMod val="60000"/>
                    <a:lumOff val="40000"/>
                  </a:schemeClr>
                </a:solidFill>
              </a:rPr>
              <a:t>'hi’</a:t>
            </a:r>
            <a:endParaRPr dirty="0">
              <a:solidFill>
                <a:schemeClr val="accent1">
                  <a:lumMod val="60000"/>
                  <a:lumOff val="40000"/>
                </a:schemeClr>
              </a:solidFill>
            </a:endParaRPr>
          </a:p>
          <a:p>
            <a:pPr marL="101600" indent="0">
              <a:buNone/>
            </a:pPr>
            <a:endParaRPr lang="en-US" b="1" dirty="0"/>
          </a:p>
          <a:p>
            <a:pPr marL="101600" lvl="0" indent="0" algn="l">
              <a:spcAft>
                <a:spcPts val="0"/>
              </a:spcAft>
              <a:buSzPts val="2000"/>
              <a:buNone/>
            </a:pPr>
            <a:r>
              <a:rPr lang="en-US" b="1" dirty="0">
                <a:hlinkClick r:id="rId3"/>
              </a:rPr>
              <a:t>https://docs.python.org/3.7/library/string.html</a:t>
            </a:r>
            <a:endParaRPr dirty="0"/>
          </a:p>
          <a:p>
            <a:pPr marL="228600" lvl="0" indent="-228600" algn="l">
              <a:lnSpc>
                <a:spcPct val="140000"/>
              </a:lnSpc>
              <a:spcBef>
                <a:spcPts val="0"/>
              </a:spcBef>
              <a:spcAft>
                <a:spcPts val="0"/>
              </a:spcAft>
              <a:buSzPts val="2000"/>
            </a:pPr>
            <a:endParaRPr lang="en-US" dirty="0"/>
          </a:p>
        </p:txBody>
      </p:sp>
    </p:spTree>
    <p:extLst>
      <p:ext uri="{BB962C8B-B14F-4D97-AF65-F5344CB8AC3E}">
        <p14:creationId xmlns:p14="http://schemas.microsoft.com/office/powerpoint/2010/main" val="3500543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a:lnSpc>
                <a:spcPct val="90000"/>
              </a:lnSpc>
              <a:spcBef>
                <a:spcPts val="0"/>
              </a:spcBef>
              <a:spcAft>
                <a:spcPts val="0"/>
              </a:spcAft>
              <a:buClr>
                <a:schemeClr val="accent1"/>
              </a:buClr>
              <a:buSzPts val="3200"/>
              <a:buNone/>
            </a:pPr>
            <a:r>
              <a:rPr lang="en-US" sz="3400" dirty="0"/>
              <a:t>Tuples</a:t>
            </a:r>
            <a:endParaRPr lang="en-US" dirty="0"/>
          </a:p>
        </p:txBody>
      </p:sp>
      <p:sp>
        <p:nvSpPr>
          <p:cNvPr id="64" name="Google Shape;64;p2"/>
          <p:cNvSpPr txBox="1">
            <a:spLocks noGrp="1"/>
          </p:cNvSpPr>
          <p:nvPr>
            <p:ph type="body" idx="1"/>
          </p:nvPr>
        </p:nvSpPr>
        <p:spPr>
          <a:xfrm>
            <a:off x="399675" y="1299625"/>
            <a:ext cx="10555200" cy="5066230"/>
          </a:xfrm>
          <a:prstGeom prst="rect">
            <a:avLst/>
          </a:prstGeom>
          <a:noFill/>
          <a:ln>
            <a:noFill/>
          </a:ln>
        </p:spPr>
        <p:txBody>
          <a:bodyPr spcFirstLastPara="1" wrap="square" lIns="91425" tIns="45700" rIns="91425" bIns="45700" anchor="t" anchorCtr="0">
            <a:normAutofit fontScale="77500" lnSpcReduction="20000"/>
          </a:bodyPr>
          <a:lstStyle/>
          <a:p>
            <a:pPr marL="101600" indent="0">
              <a:buNone/>
            </a:pPr>
            <a:r>
              <a:rPr lang="en-US" b="1" dirty="0"/>
              <a:t>&gt;&gt;&gt; </a:t>
            </a:r>
            <a:r>
              <a:rPr lang="en-US" dirty="0">
                <a:highlight>
                  <a:srgbClr val="EFEFEF"/>
                </a:highlight>
                <a:latin typeface="Roboto Mono"/>
                <a:ea typeface="Roboto Mono"/>
              </a:rPr>
              <a:t>a = ["apple", "orange", "banana"] </a:t>
            </a:r>
          </a:p>
          <a:p>
            <a:pPr marL="101600" indent="0">
              <a:buNone/>
            </a:pPr>
            <a:r>
              <a:rPr lang="en-US" b="1" dirty="0"/>
              <a:t>&gt;&gt;&gt; </a:t>
            </a:r>
            <a:r>
              <a:rPr lang="en-US" sz="2100" dirty="0">
                <a:highlight>
                  <a:srgbClr val="EFEFEF"/>
                </a:highlight>
                <a:latin typeface="Roboto Mono"/>
                <a:ea typeface="Roboto Mono"/>
              </a:rPr>
              <a:t>for (index, fruit) in enumerate(a): </a:t>
            </a:r>
          </a:p>
          <a:p>
            <a:pPr marL="101600" indent="0">
              <a:buNone/>
            </a:pPr>
            <a:r>
              <a:rPr lang="en-US" b="1" dirty="0"/>
              <a:t>...         </a:t>
            </a:r>
            <a:r>
              <a:rPr lang="en-US" sz="2100" dirty="0">
                <a:highlight>
                  <a:srgbClr val="EFEFEF"/>
                </a:highlight>
                <a:latin typeface="Roboto Mono"/>
                <a:ea typeface="Roboto Mono"/>
              </a:rPr>
              <a:t>print(str(index) + ": " + fruit)</a:t>
            </a:r>
          </a:p>
          <a:p>
            <a:pPr marL="101600" indent="0">
              <a:buNone/>
            </a:pPr>
            <a:r>
              <a:rPr lang="en-US" b="1" dirty="0"/>
              <a:t>... </a:t>
            </a:r>
            <a:endParaRPr lang="en-US" dirty="0"/>
          </a:p>
          <a:p>
            <a:pPr marL="101600" indent="0">
              <a:buNone/>
            </a:pPr>
            <a:r>
              <a:rPr lang="en-US" b="1" dirty="0">
                <a:solidFill>
                  <a:schemeClr val="accent1">
                    <a:lumMod val="60000"/>
                    <a:lumOff val="40000"/>
                  </a:schemeClr>
                </a:solidFill>
              </a:rPr>
              <a:t>0: apple </a:t>
            </a:r>
            <a:endParaRPr dirty="0">
              <a:solidFill>
                <a:schemeClr val="accent1">
                  <a:lumMod val="60000"/>
                  <a:lumOff val="40000"/>
                </a:schemeClr>
              </a:solidFill>
            </a:endParaRPr>
          </a:p>
          <a:p>
            <a:pPr marL="101600" indent="0">
              <a:buNone/>
            </a:pPr>
            <a:r>
              <a:rPr lang="en-US" b="1" dirty="0">
                <a:solidFill>
                  <a:schemeClr val="accent1">
                    <a:lumMod val="60000"/>
                    <a:lumOff val="40000"/>
                  </a:schemeClr>
                </a:solidFill>
              </a:rPr>
              <a:t>1: orange </a:t>
            </a:r>
            <a:endParaRPr dirty="0">
              <a:solidFill>
                <a:schemeClr val="accent1">
                  <a:lumMod val="60000"/>
                  <a:lumOff val="40000"/>
                </a:schemeClr>
              </a:solidFill>
            </a:endParaRPr>
          </a:p>
          <a:p>
            <a:pPr marL="101600" indent="0">
              <a:buNone/>
            </a:pPr>
            <a:r>
              <a:rPr lang="en-US" b="1" dirty="0">
                <a:solidFill>
                  <a:schemeClr val="accent1">
                    <a:lumMod val="60000"/>
                    <a:lumOff val="40000"/>
                  </a:schemeClr>
                </a:solidFill>
              </a:rPr>
              <a:t>2: banana</a:t>
            </a:r>
            <a:endParaRPr lang="en-US" dirty="0">
              <a:solidFill>
                <a:schemeClr val="accent1">
                  <a:lumMod val="60000"/>
                  <a:lumOff val="40000"/>
                </a:schemeClr>
              </a:solidFill>
            </a:endParaRPr>
          </a:p>
          <a:p>
            <a:pPr marL="101600" indent="0">
              <a:buNone/>
            </a:pPr>
            <a:endParaRPr lang="en-US" b="1" dirty="0"/>
          </a:p>
          <a:p>
            <a:pPr marL="101600" indent="0">
              <a:buNone/>
            </a:pPr>
            <a:r>
              <a:rPr lang="en-US" b="1" dirty="0"/>
              <a:t>&gt;&gt;&gt; </a:t>
            </a:r>
            <a:r>
              <a:rPr lang="en-US" sz="2100" dirty="0">
                <a:highlight>
                  <a:srgbClr val="EFEFEF"/>
                </a:highlight>
                <a:latin typeface="Roboto Mono"/>
                <a:ea typeface="Roboto Mono"/>
              </a:rPr>
              <a:t>a = [1, 2, 3] </a:t>
            </a:r>
          </a:p>
          <a:p>
            <a:pPr marL="101600" indent="0">
              <a:buNone/>
            </a:pPr>
            <a:r>
              <a:rPr lang="en-US" b="1" dirty="0"/>
              <a:t>&gt;&gt;&gt; </a:t>
            </a:r>
            <a:r>
              <a:rPr lang="en-US" sz="2100" dirty="0">
                <a:highlight>
                  <a:srgbClr val="EFEFEF"/>
                </a:highlight>
                <a:latin typeface="Roboto Mono"/>
                <a:ea typeface="Roboto Mono"/>
              </a:rPr>
              <a:t>b = ['a', 'b', 'c', 'd']</a:t>
            </a:r>
          </a:p>
          <a:p>
            <a:pPr marL="101600" indent="0">
              <a:buNone/>
            </a:pPr>
            <a:r>
              <a:rPr lang="en-US" b="1" dirty="0"/>
              <a:t>&gt;&gt;&gt; </a:t>
            </a:r>
            <a:r>
              <a:rPr lang="en-US" sz="2100" dirty="0">
                <a:highlight>
                  <a:srgbClr val="EFEFEF"/>
                </a:highlight>
                <a:latin typeface="Roboto Mono"/>
                <a:ea typeface="Roboto Mono"/>
              </a:rPr>
              <a:t>list(zip(a, b))</a:t>
            </a:r>
          </a:p>
          <a:p>
            <a:pPr marL="101600" indent="0">
              <a:buNone/>
            </a:pPr>
            <a:r>
              <a:rPr lang="en-US" b="1" dirty="0">
                <a:solidFill>
                  <a:schemeClr val="accent1">
                    <a:lumMod val="60000"/>
                    <a:lumOff val="40000"/>
                  </a:schemeClr>
                </a:solidFill>
              </a:rPr>
              <a:t>[(1, 'a'), (2, 'b'), (3, 'c')]</a:t>
            </a:r>
            <a:endParaRPr lang="en-US" dirty="0">
              <a:solidFill>
                <a:schemeClr val="accent1">
                  <a:lumMod val="60000"/>
                  <a:lumOff val="40000"/>
                </a:schemeClr>
              </a:solidFill>
              <a:highlight>
                <a:srgbClr val="EFEFEF"/>
              </a:highlight>
              <a:ea typeface="Roboto Mono"/>
            </a:endParaRPr>
          </a:p>
          <a:p>
            <a:pPr marL="101600" indent="0">
              <a:buNone/>
            </a:pPr>
            <a:br>
              <a:rPr lang="en-US" b="1" dirty="0"/>
            </a:br>
            <a:r>
              <a:rPr lang="en-US" b="1" dirty="0"/>
              <a:t>&gt;&gt;&gt; </a:t>
            </a:r>
            <a:r>
              <a:rPr lang="en-US" sz="2100" dirty="0">
                <a:highlight>
                  <a:srgbClr val="EFEFEF"/>
                </a:highlight>
                <a:latin typeface="Roboto Mono"/>
                <a:ea typeface="Roboto Mono"/>
              </a:rPr>
              <a:t>list(zip("foo", "bar"))</a:t>
            </a:r>
          </a:p>
          <a:p>
            <a:pPr marL="101600" indent="0">
              <a:buNone/>
            </a:pPr>
            <a:r>
              <a:rPr lang="en-US" b="1" dirty="0">
                <a:solidFill>
                  <a:schemeClr val="accent1">
                    <a:lumMod val="60000"/>
                    <a:lumOff val="40000"/>
                  </a:schemeClr>
                </a:solidFill>
              </a:rPr>
              <a:t>[('f', 'b'), ('o', 'a'), ('o', 'r')]</a:t>
            </a:r>
          </a:p>
          <a:p>
            <a:pPr marL="101600" indent="0">
              <a:buNone/>
            </a:pPr>
            <a:endParaRPr lang="en-US" b="1" dirty="0"/>
          </a:p>
          <a:p>
            <a:pPr marL="101600" indent="0">
              <a:buNone/>
            </a:pPr>
            <a:r>
              <a:rPr lang="en-US" b="1" dirty="0"/>
              <a:t>&gt;&gt;&gt; </a:t>
            </a:r>
            <a:r>
              <a:rPr lang="en-US" dirty="0">
                <a:highlight>
                  <a:srgbClr val="EFEFEF"/>
                </a:highlight>
                <a:ea typeface="Roboto Mono"/>
              </a:rPr>
              <a:t>x, y, z = 'a', 'b', 'c'</a:t>
            </a:r>
          </a:p>
          <a:p>
            <a:pPr marL="228600" lvl="0" indent="-228600" algn="l">
              <a:lnSpc>
                <a:spcPct val="140000"/>
              </a:lnSpc>
              <a:spcBef>
                <a:spcPts val="0"/>
              </a:spcBef>
              <a:spcAft>
                <a:spcPts val="0"/>
              </a:spcAft>
              <a:buSzPts val="2000"/>
            </a:pPr>
            <a:endParaRPr lang="en-US" dirty="0"/>
          </a:p>
        </p:txBody>
      </p:sp>
    </p:spTree>
    <p:extLst>
      <p:ext uri="{BB962C8B-B14F-4D97-AF65-F5344CB8AC3E}">
        <p14:creationId xmlns:p14="http://schemas.microsoft.com/office/powerpoint/2010/main" val="278925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9" name="Picture 8">
            <a:extLst>
              <a:ext uri="{FF2B5EF4-FFF2-40B4-BE49-F238E27FC236}">
                <a16:creationId xmlns:a16="http://schemas.microsoft.com/office/drawing/2014/main" id="{072D88DF-5F2B-854B-A19A-71AAC940E3D0}"/>
              </a:ext>
            </a:extLst>
          </p:cNvPr>
          <p:cNvPicPr>
            <a:picLocks noChangeAspect="1"/>
          </p:cNvPicPr>
          <p:nvPr/>
        </p:nvPicPr>
        <p:blipFill>
          <a:blip r:embed="rId3">
            <a:extLst>
              <a:ext uri="{BEBA8EAE-BF5A-486C-A8C5-ECC9F3942E4B}">
                <a14:imgProps xmlns:a14="http://schemas.microsoft.com/office/drawing/2010/main">
                  <a14:imgLayer>
                    <a14:imgEffect>
                      <a14:brightnessContrast bright="40000" contrast="-40000"/>
                    </a14:imgEffect>
                  </a14:imgLayer>
                </a14:imgProps>
              </a:ext>
            </a:extLst>
          </a:blip>
          <a:stretch>
            <a:fillRect/>
          </a:stretch>
        </p:blipFill>
        <p:spPr>
          <a:xfrm>
            <a:off x="2536723" y="1866640"/>
            <a:ext cx="4128089" cy="3538362"/>
          </a:xfrm>
          <a:prstGeom prst="rect">
            <a:avLst/>
          </a:prstGeom>
        </p:spPr>
      </p:pic>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Dictionaries: a </a:t>
            </a:r>
            <a:r>
              <a:rPr lang="en-US" sz="3400" i="1" dirty="0">
                <a:solidFill>
                  <a:srgbClr val="FF0000"/>
                </a:solidFill>
              </a:rPr>
              <a:t>mapping </a:t>
            </a:r>
            <a:r>
              <a:rPr lang="en-US" sz="3400" dirty="0"/>
              <a:t>collection type</a:t>
            </a:r>
            <a:endParaRPr lang="en-US" dirty="0"/>
          </a:p>
        </p:txBody>
      </p:sp>
      <p:pic>
        <p:nvPicPr>
          <p:cNvPr id="8" name="Picture 7">
            <a:extLst>
              <a:ext uri="{FF2B5EF4-FFF2-40B4-BE49-F238E27FC236}">
                <a16:creationId xmlns:a16="http://schemas.microsoft.com/office/drawing/2014/main" id="{C4D79D3E-C5F9-7B4B-AED1-D2E4C0C5A4EB}"/>
              </a:ext>
            </a:extLst>
          </p:cNvPr>
          <p:cNvPicPr>
            <a:picLocks noChangeAspect="1"/>
          </p:cNvPicPr>
          <p:nvPr/>
        </p:nvPicPr>
        <p:blipFill>
          <a:blip r:embed="rId4"/>
          <a:stretch>
            <a:fillRect/>
          </a:stretch>
        </p:blipFill>
        <p:spPr>
          <a:xfrm>
            <a:off x="6369844" y="4132720"/>
            <a:ext cx="2615283" cy="1630465"/>
          </a:xfrm>
          <a:prstGeom prst="rect">
            <a:avLst/>
          </a:prstGeom>
        </p:spPr>
      </p:pic>
    </p:spTree>
    <p:extLst>
      <p:ext uri="{BB962C8B-B14F-4D97-AF65-F5344CB8AC3E}">
        <p14:creationId xmlns:p14="http://schemas.microsoft.com/office/powerpoint/2010/main" val="1335404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err="1"/>
              <a:t>Dict</a:t>
            </a:r>
            <a:r>
              <a:rPr lang="en-US" sz="3400" dirty="0"/>
              <a:t>: Create, Access, Update</a:t>
            </a:r>
            <a:endParaRPr lang="en-US" dirty="0"/>
          </a:p>
        </p:txBody>
      </p:sp>
      <p:sp>
        <p:nvSpPr>
          <p:cNvPr id="64" name="Google Shape;64;p2"/>
          <p:cNvSpPr txBox="1">
            <a:spLocks noGrp="1"/>
          </p:cNvSpPr>
          <p:nvPr>
            <p:ph type="body" idx="1"/>
          </p:nvPr>
        </p:nvSpPr>
        <p:spPr>
          <a:xfrm>
            <a:off x="399675" y="1299625"/>
            <a:ext cx="10555200" cy="5123739"/>
          </a:xfrm>
          <a:prstGeom prst="rect">
            <a:avLst/>
          </a:prstGeom>
          <a:noFill/>
          <a:ln>
            <a:noFill/>
          </a:ln>
        </p:spPr>
        <p:txBody>
          <a:bodyPr spcFirstLastPara="1" wrap="square" lIns="91425" tIns="45700" rIns="91425" bIns="45700" anchor="t" anchorCtr="0">
            <a:normAutofit fontScale="70000" lnSpcReduction="20000"/>
          </a:bodyPr>
          <a:lstStyle/>
          <a:p>
            <a:r>
              <a:rPr lang="en-US" b="1" dirty="0"/>
              <a:t>Dictionaries are unordered &amp; work by hashing, so keys must be immutable</a:t>
            </a:r>
            <a:endParaRPr lang="en-US" dirty="0"/>
          </a:p>
          <a:p>
            <a:r>
              <a:rPr lang="en-US" b="1" dirty="0"/>
              <a:t>Constant average time add, lookup, update</a:t>
            </a:r>
            <a:endParaRPr lang="en-US" dirty="0"/>
          </a:p>
          <a:p>
            <a:pPr marL="101600" indent="0">
              <a:buNone/>
            </a:pPr>
            <a:endParaRPr lang="en-US" b="1" dirty="0"/>
          </a:p>
          <a:p>
            <a:pPr marL="101600" indent="0">
              <a:buNone/>
            </a:pPr>
            <a:r>
              <a:rPr lang="en-US" b="1" dirty="0"/>
              <a:t>&gt;&gt;&gt;</a:t>
            </a:r>
            <a:r>
              <a:rPr lang="en-US" b="1" dirty="0">
                <a:latin typeface="Roboto Mono"/>
              </a:rPr>
              <a:t> </a:t>
            </a:r>
            <a:r>
              <a:rPr lang="en-US" dirty="0">
                <a:highlight>
                  <a:srgbClr val="EFEFEF"/>
                </a:highlight>
                <a:latin typeface="Roboto Mono"/>
                <a:ea typeface="Roboto Mono"/>
              </a:rPr>
              <a:t>d = {</a:t>
            </a:r>
            <a:r>
              <a:rPr lang="en-US" dirty="0">
                <a:solidFill>
                  <a:srgbClr val="00B050"/>
                </a:solidFill>
                <a:highlight>
                  <a:srgbClr val="EFEFEF"/>
                </a:highlight>
                <a:latin typeface="Roboto Mono"/>
                <a:ea typeface="Roboto Mono"/>
              </a:rPr>
              <a:t>'user'</a:t>
            </a:r>
            <a:r>
              <a:rPr lang="en-US" dirty="0">
                <a:highlight>
                  <a:srgbClr val="EFEFEF"/>
                </a:highlight>
                <a:latin typeface="Roboto Mono"/>
                <a:ea typeface="Roboto Mono"/>
              </a:rPr>
              <a:t> : </a:t>
            </a:r>
            <a:r>
              <a:rPr lang="en-US" dirty="0">
                <a:solidFill>
                  <a:srgbClr val="00B050"/>
                </a:solidFill>
                <a:highlight>
                  <a:srgbClr val="EFEFEF"/>
                </a:highlight>
                <a:latin typeface="Roboto Mono"/>
                <a:ea typeface="Roboto Mono"/>
              </a:rPr>
              <a:t>'bozo'</a:t>
            </a:r>
            <a:r>
              <a:rPr lang="en-US" dirty="0">
                <a:highlight>
                  <a:srgbClr val="EFEFEF"/>
                </a:highlight>
                <a:latin typeface="Roboto Mono"/>
                <a:ea typeface="Roboto Mono"/>
              </a:rPr>
              <a:t>, </a:t>
            </a:r>
            <a:r>
              <a:rPr lang="en-US" dirty="0">
                <a:solidFill>
                  <a:srgbClr val="00B050"/>
                </a:solidFill>
                <a:highlight>
                  <a:srgbClr val="EFEFEF"/>
                </a:highlight>
                <a:latin typeface="Roboto Mono"/>
                <a:ea typeface="Roboto Mono"/>
              </a:rPr>
              <a:t>'</a:t>
            </a:r>
            <a:r>
              <a:rPr lang="en-US" dirty="0" err="1">
                <a:solidFill>
                  <a:srgbClr val="00B050"/>
                </a:solidFill>
                <a:highlight>
                  <a:srgbClr val="EFEFEF"/>
                </a:highlight>
                <a:latin typeface="Roboto Mono"/>
                <a:ea typeface="Roboto Mono"/>
              </a:rPr>
              <a:t>pswd</a:t>
            </a:r>
            <a:r>
              <a:rPr lang="en-US" dirty="0">
                <a:solidFill>
                  <a:srgbClr val="00B050"/>
                </a:solidFill>
                <a:highlight>
                  <a:srgbClr val="EFEFEF"/>
                </a:highlight>
                <a:latin typeface="Roboto Mono"/>
                <a:ea typeface="Roboto Mono"/>
              </a:rPr>
              <a:t>'</a:t>
            </a:r>
            <a:r>
              <a:rPr lang="en-US" dirty="0">
                <a:highlight>
                  <a:srgbClr val="EFEFEF"/>
                </a:highlight>
                <a:latin typeface="Roboto Mono"/>
                <a:ea typeface="Roboto Mono"/>
              </a:rPr>
              <a:t>:  1234}</a:t>
            </a:r>
          </a:p>
          <a:p>
            <a:pPr marL="101600" indent="0">
              <a:buNone/>
            </a:pPr>
            <a:endParaRPr lang="en-US" b="1" dirty="0">
              <a:latin typeface="Roboto Mono"/>
            </a:endParaRPr>
          </a:p>
          <a:p>
            <a:pPr marL="101600" indent="0">
              <a:buNone/>
            </a:pPr>
            <a:r>
              <a:rPr lang="en-US" b="1" dirty="0"/>
              <a:t>&gt;&gt;&gt; </a:t>
            </a:r>
            <a:r>
              <a:rPr lang="en-US" dirty="0">
                <a:highlight>
                  <a:srgbClr val="EFEFEF"/>
                </a:highlight>
                <a:latin typeface="Roboto Mono"/>
                <a:ea typeface="Roboto Mono"/>
              </a:rPr>
              <a:t>d[</a:t>
            </a:r>
            <a:r>
              <a:rPr lang="en-US" dirty="0">
                <a:solidFill>
                  <a:srgbClr val="00B050"/>
                </a:solidFill>
                <a:highlight>
                  <a:srgbClr val="EFEFEF"/>
                </a:highlight>
                <a:latin typeface="Roboto Mono"/>
                <a:ea typeface="Roboto Mono"/>
              </a:rPr>
              <a:t>'user'</a:t>
            </a:r>
            <a:r>
              <a:rPr lang="en-US" dirty="0">
                <a:highlight>
                  <a:srgbClr val="EFEFEF"/>
                </a:highlight>
                <a:latin typeface="Roboto Mono"/>
                <a:ea typeface="Roboto Mono"/>
              </a:rPr>
              <a:t>] </a:t>
            </a:r>
          </a:p>
          <a:p>
            <a:pPr marL="101600" indent="0">
              <a:buNone/>
            </a:pPr>
            <a:r>
              <a:rPr lang="en-US" b="1" dirty="0">
                <a:solidFill>
                  <a:schemeClr val="accent1">
                    <a:lumMod val="60000"/>
                    <a:lumOff val="40000"/>
                  </a:schemeClr>
                </a:solidFill>
              </a:rPr>
              <a:t>'bozo'</a:t>
            </a:r>
            <a:endParaRPr lang="en-US" dirty="0">
              <a:solidFill>
                <a:schemeClr val="accent1">
                  <a:lumMod val="60000"/>
                  <a:lumOff val="40000"/>
                </a:schemeClr>
              </a:solidFill>
            </a:endParaRPr>
          </a:p>
          <a:p>
            <a:pPr marL="101600" indent="0">
              <a:buNone/>
            </a:pPr>
            <a:endParaRPr lang="en-US" b="1" dirty="0"/>
          </a:p>
          <a:p>
            <a:pPr marL="101600" indent="0">
              <a:buNone/>
            </a:pPr>
            <a:r>
              <a:rPr lang="en-US" b="1" dirty="0"/>
              <a:t>&gt;&gt;&gt; </a:t>
            </a:r>
            <a:r>
              <a:rPr lang="en-US" dirty="0">
                <a:highlight>
                  <a:srgbClr val="EFEFEF"/>
                </a:highlight>
                <a:latin typeface="Roboto Mono"/>
                <a:ea typeface="Roboto Mono"/>
              </a:rPr>
              <a:t>d[</a:t>
            </a:r>
            <a:r>
              <a:rPr lang="en-US" dirty="0">
                <a:solidFill>
                  <a:srgbClr val="00B050"/>
                </a:solidFill>
                <a:highlight>
                  <a:srgbClr val="EFEFEF"/>
                </a:highlight>
                <a:latin typeface="Roboto Mono"/>
                <a:ea typeface="Roboto Mono"/>
              </a:rPr>
              <a:t>'bozo'</a:t>
            </a:r>
            <a:r>
              <a:rPr lang="en-US" dirty="0">
                <a:highlight>
                  <a:srgbClr val="EFEFEF"/>
                </a:highlight>
                <a:latin typeface="Roboto Mono"/>
                <a:ea typeface="Roboto Mono"/>
              </a:rPr>
              <a:t>]</a:t>
            </a:r>
          </a:p>
          <a:p>
            <a:pPr marL="101600" indent="0">
              <a:buNone/>
            </a:pPr>
            <a:r>
              <a:rPr lang="en-US" b="1" dirty="0">
                <a:solidFill>
                  <a:srgbClr val="FF0000"/>
                </a:solidFill>
              </a:rPr>
              <a:t>Traceback (most recent call last):</a:t>
            </a:r>
            <a:endParaRPr lang="en-US" dirty="0">
              <a:solidFill>
                <a:srgbClr val="FF0000"/>
              </a:solidFill>
            </a:endParaRPr>
          </a:p>
          <a:p>
            <a:pPr marL="101600" indent="0">
              <a:buNone/>
            </a:pPr>
            <a:r>
              <a:rPr lang="en-US" b="1" dirty="0">
                <a:solidFill>
                  <a:srgbClr val="FF0000"/>
                </a:solidFill>
              </a:rPr>
              <a:t>  File "&lt;stdin&gt;", line 1, in &lt;module&gt;</a:t>
            </a:r>
            <a:endParaRPr dirty="0">
              <a:solidFill>
                <a:srgbClr val="FF0000"/>
              </a:solidFill>
            </a:endParaRPr>
          </a:p>
          <a:p>
            <a:pPr marL="101600" indent="0">
              <a:buNone/>
            </a:pPr>
            <a:r>
              <a:rPr lang="en-US" b="1" dirty="0" err="1">
                <a:solidFill>
                  <a:srgbClr val="FF0000"/>
                </a:solidFill>
              </a:rPr>
              <a:t>KeyError</a:t>
            </a:r>
            <a:r>
              <a:rPr lang="en-US" b="1" dirty="0">
                <a:solidFill>
                  <a:srgbClr val="FF0000"/>
                </a:solidFill>
              </a:rPr>
              <a:t>: 'bozo'</a:t>
            </a:r>
            <a:endParaRPr dirty="0">
              <a:solidFill>
                <a:srgbClr val="FF0000"/>
              </a:solidFill>
            </a:endParaRPr>
          </a:p>
          <a:p>
            <a:pPr marL="101600" indent="0">
              <a:buNone/>
            </a:pPr>
            <a:endParaRPr lang="en-US" b="1" dirty="0"/>
          </a:p>
          <a:p>
            <a:pPr marL="101600" indent="0">
              <a:buNone/>
            </a:pPr>
            <a:r>
              <a:rPr lang="en-US" b="1" dirty="0"/>
              <a:t>&gt;&gt;&gt; </a:t>
            </a:r>
            <a:r>
              <a:rPr lang="en-US" dirty="0">
                <a:highlight>
                  <a:srgbClr val="EFEFEF"/>
                </a:highlight>
                <a:latin typeface="Roboto Mono"/>
                <a:ea typeface="Roboto Mono"/>
              </a:rPr>
              <a:t>d[</a:t>
            </a:r>
            <a:r>
              <a:rPr lang="en-US" dirty="0">
                <a:solidFill>
                  <a:srgbClr val="00B050"/>
                </a:solidFill>
                <a:highlight>
                  <a:srgbClr val="EFEFEF"/>
                </a:highlight>
                <a:latin typeface="Roboto Mono"/>
                <a:ea typeface="Roboto Mono"/>
              </a:rPr>
              <a:t>'user'</a:t>
            </a:r>
            <a:r>
              <a:rPr lang="en-US" dirty="0">
                <a:solidFill>
                  <a:srgbClr val="000000"/>
                </a:solidFill>
                <a:highlight>
                  <a:srgbClr val="EFEFEF"/>
                </a:highlight>
                <a:latin typeface="Roboto Mono"/>
                <a:ea typeface="Roboto Mono"/>
              </a:rPr>
              <a:t>]</a:t>
            </a:r>
            <a:r>
              <a:rPr lang="en-US" dirty="0">
                <a:highlight>
                  <a:srgbClr val="EFEFEF"/>
                </a:highlight>
                <a:latin typeface="Roboto Mono"/>
                <a:ea typeface="Roboto Mono"/>
              </a:rPr>
              <a:t> = </a:t>
            </a:r>
            <a:r>
              <a:rPr lang="en-US" dirty="0">
                <a:solidFill>
                  <a:srgbClr val="00B050"/>
                </a:solidFill>
                <a:highlight>
                  <a:srgbClr val="EFEFEF"/>
                </a:highlight>
                <a:latin typeface="Roboto Mono"/>
                <a:ea typeface="Roboto Mono"/>
              </a:rPr>
              <a:t>'clown'</a:t>
            </a:r>
            <a:r>
              <a:rPr lang="en-US" dirty="0">
                <a:highlight>
                  <a:srgbClr val="EFEFEF"/>
                </a:highlight>
                <a:latin typeface="Roboto Mono"/>
                <a:ea typeface="Roboto Mono"/>
              </a:rPr>
              <a:t>  # Assigning to an existing key   replaces its value.</a:t>
            </a:r>
            <a:endParaRPr dirty="0">
              <a:highlight>
                <a:srgbClr val="EFEFEF"/>
              </a:highlight>
              <a:latin typeface="Roboto Mono"/>
              <a:ea typeface="Roboto Mono"/>
            </a:endParaRPr>
          </a:p>
          <a:p>
            <a:pPr marL="101600" indent="0">
              <a:buNone/>
            </a:pPr>
            <a:endParaRPr lang="en-US" b="1" dirty="0"/>
          </a:p>
          <a:p>
            <a:pPr marL="101600" indent="0">
              <a:buNone/>
            </a:pPr>
            <a:r>
              <a:rPr lang="en-US" b="1" dirty="0"/>
              <a:t>&gt;&gt;&gt; </a:t>
            </a:r>
            <a:r>
              <a:rPr lang="en-US" dirty="0">
                <a:highlight>
                  <a:srgbClr val="EFEFEF"/>
                </a:highlight>
                <a:latin typeface="Roboto Mono"/>
                <a:ea typeface="Roboto Mono"/>
              </a:rPr>
              <a:t>d</a:t>
            </a:r>
            <a:endParaRPr dirty="0">
              <a:highlight>
                <a:srgbClr val="EFEFEF"/>
              </a:highlight>
              <a:latin typeface="Roboto Mono"/>
              <a:ea typeface="Roboto Mono"/>
            </a:endParaRPr>
          </a:p>
          <a:p>
            <a:pPr marL="101600" indent="0">
              <a:buNone/>
            </a:pPr>
            <a:r>
              <a:rPr lang="en-US" b="1" dirty="0">
                <a:solidFill>
                  <a:schemeClr val="accent1">
                    <a:lumMod val="60000"/>
                    <a:lumOff val="40000"/>
                  </a:schemeClr>
                </a:solidFill>
              </a:rPr>
              <a:t>{'user': 'clown', '</a:t>
            </a:r>
            <a:r>
              <a:rPr lang="en-US" b="1" dirty="0" err="1">
                <a:solidFill>
                  <a:schemeClr val="accent1">
                    <a:lumMod val="60000"/>
                    <a:lumOff val="40000"/>
                  </a:schemeClr>
                </a:solidFill>
              </a:rPr>
              <a:t>pswd</a:t>
            </a:r>
            <a:r>
              <a:rPr lang="en-US" b="1" dirty="0">
                <a:solidFill>
                  <a:schemeClr val="accent1">
                    <a:lumMod val="60000"/>
                    <a:lumOff val="40000"/>
                  </a:schemeClr>
                </a:solidFill>
              </a:rPr>
              <a:t>': 1234}</a:t>
            </a:r>
            <a:endParaRPr b="1" dirty="0">
              <a:solidFill>
                <a:schemeClr val="accent1">
                  <a:lumMod val="60000"/>
                  <a:lumOff val="40000"/>
                </a:schemeClr>
              </a:solidFill>
            </a:endParaRPr>
          </a:p>
          <a:p>
            <a:pPr marL="228600" lvl="0" indent="-228600" algn="l">
              <a:lnSpc>
                <a:spcPct val="140000"/>
              </a:lnSpc>
              <a:spcBef>
                <a:spcPts val="0"/>
              </a:spcBef>
              <a:spcAft>
                <a:spcPts val="0"/>
              </a:spcAft>
              <a:buSzPts val="2000"/>
            </a:pPr>
            <a:endParaRPr lang="en-US" dirty="0"/>
          </a:p>
        </p:txBody>
      </p:sp>
    </p:spTree>
    <p:extLst>
      <p:ext uri="{BB962C8B-B14F-4D97-AF65-F5344CB8AC3E}">
        <p14:creationId xmlns:p14="http://schemas.microsoft.com/office/powerpoint/2010/main" val="2570176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err="1"/>
              <a:t>Dict</a:t>
            </a:r>
            <a:r>
              <a:rPr lang="en-US" sz="3400" dirty="0"/>
              <a:t>: Useful Methods</a:t>
            </a:r>
            <a:endParaRPr lang="en-US" dirty="0"/>
          </a:p>
        </p:txBody>
      </p:sp>
      <p:sp>
        <p:nvSpPr>
          <p:cNvPr id="64" name="Google Shape;64;p2"/>
          <p:cNvSpPr txBox="1">
            <a:spLocks noGrp="1"/>
          </p:cNvSpPr>
          <p:nvPr>
            <p:ph type="body" idx="1"/>
          </p:nvPr>
        </p:nvSpPr>
        <p:spPr>
          <a:xfrm>
            <a:off x="399675" y="1299625"/>
            <a:ext cx="10541346" cy="4937618"/>
          </a:xfrm>
          <a:prstGeom prst="rect">
            <a:avLst/>
          </a:prstGeom>
          <a:noFill/>
          <a:ln>
            <a:noFill/>
          </a:ln>
        </p:spPr>
        <p:txBody>
          <a:bodyPr spcFirstLastPara="1" wrap="square" lIns="91425" tIns="45700" rIns="91425" bIns="45700" anchor="t" anchorCtr="0">
            <a:normAutofit fontScale="92500" lnSpcReduction="10000"/>
          </a:bodyPr>
          <a:lstStyle/>
          <a:p>
            <a:pPr marL="101600" indent="0">
              <a:buNone/>
            </a:pPr>
            <a:r>
              <a:rPr lang="en-US" b="1" dirty="0"/>
              <a:t>&gt;&gt;&gt; </a:t>
            </a:r>
            <a:r>
              <a:rPr lang="en-US" dirty="0">
                <a:highlight>
                  <a:srgbClr val="EFEFEF"/>
                </a:highlight>
                <a:latin typeface="Roboto Mono"/>
                <a:ea typeface="Roboto Mono"/>
              </a:rPr>
              <a:t>d = {</a:t>
            </a:r>
            <a:r>
              <a:rPr lang="en-US" dirty="0">
                <a:solidFill>
                  <a:srgbClr val="00B050"/>
                </a:solidFill>
                <a:highlight>
                  <a:srgbClr val="EFEFEF"/>
                </a:highlight>
                <a:latin typeface="Roboto Mono"/>
                <a:ea typeface="Roboto Mono"/>
              </a:rPr>
              <a:t>'</a:t>
            </a:r>
            <a:r>
              <a:rPr lang="en-US" dirty="0" err="1">
                <a:solidFill>
                  <a:srgbClr val="00B050"/>
                </a:solidFill>
                <a:highlight>
                  <a:srgbClr val="EFEFEF"/>
                </a:highlight>
                <a:latin typeface="Roboto Mono"/>
                <a:ea typeface="Roboto Mono"/>
              </a:rPr>
              <a:t>user'</a:t>
            </a:r>
            <a:r>
              <a:rPr lang="en-US" dirty="0" err="1">
                <a:highlight>
                  <a:srgbClr val="EFEFEF"/>
                </a:highlight>
                <a:latin typeface="Roboto Mono"/>
                <a:ea typeface="Roboto Mono"/>
              </a:rPr>
              <a:t>:</a:t>
            </a:r>
            <a:r>
              <a:rPr lang="en-US" dirty="0" err="1">
                <a:solidFill>
                  <a:srgbClr val="00B050"/>
                </a:solidFill>
                <a:highlight>
                  <a:srgbClr val="EFEFEF"/>
                </a:highlight>
                <a:latin typeface="Roboto Mono"/>
                <a:ea typeface="Roboto Mono"/>
              </a:rPr>
              <a:t>'bozo</a:t>
            </a:r>
            <a:r>
              <a:rPr lang="en-US" dirty="0">
                <a:solidFill>
                  <a:srgbClr val="00B050"/>
                </a:solidFill>
                <a:highlight>
                  <a:srgbClr val="EFEFEF"/>
                </a:highlight>
                <a:latin typeface="Roboto Mono"/>
                <a:ea typeface="Roboto Mono"/>
              </a:rPr>
              <a:t>'</a:t>
            </a:r>
            <a:r>
              <a:rPr lang="en-US" dirty="0">
                <a:highlight>
                  <a:srgbClr val="EFEFEF"/>
                </a:highlight>
                <a:latin typeface="Roboto Mono"/>
                <a:ea typeface="Roboto Mono"/>
              </a:rPr>
              <a:t>, </a:t>
            </a:r>
            <a:r>
              <a:rPr lang="en-US" dirty="0">
                <a:solidFill>
                  <a:srgbClr val="00B050"/>
                </a:solidFill>
                <a:highlight>
                  <a:srgbClr val="EFEFEF"/>
                </a:highlight>
                <a:latin typeface="Roboto Mono"/>
                <a:ea typeface="Roboto Mono"/>
              </a:rPr>
              <a:t>'p'</a:t>
            </a:r>
            <a:r>
              <a:rPr lang="en-US" dirty="0">
                <a:highlight>
                  <a:srgbClr val="EFEFEF"/>
                </a:highlight>
                <a:latin typeface="Roboto Mono"/>
                <a:ea typeface="Roboto Mono"/>
              </a:rPr>
              <a:t>:1234, </a:t>
            </a:r>
            <a:r>
              <a:rPr lang="en-US" dirty="0">
                <a:solidFill>
                  <a:srgbClr val="00B050"/>
                </a:solidFill>
                <a:highlight>
                  <a:srgbClr val="EFEFEF"/>
                </a:highlight>
                <a:latin typeface="Roboto Mono"/>
                <a:ea typeface="Roboto Mono"/>
              </a:rPr>
              <a:t>'i'</a:t>
            </a:r>
            <a:r>
              <a:rPr lang="en-US" dirty="0">
                <a:highlight>
                  <a:srgbClr val="EFEFEF"/>
                </a:highlight>
                <a:latin typeface="Roboto Mono"/>
                <a:ea typeface="Roboto Mono"/>
              </a:rPr>
              <a:t>:34}</a:t>
            </a:r>
          </a:p>
          <a:p>
            <a:pPr marL="101600" indent="0">
              <a:buNone/>
            </a:pPr>
            <a:r>
              <a:rPr lang="en-US" b="1" dirty="0"/>
              <a:t>&gt;&gt;&gt; </a:t>
            </a:r>
            <a:r>
              <a:rPr lang="en-US" dirty="0" err="1">
                <a:highlight>
                  <a:srgbClr val="EFEFEF"/>
                </a:highlight>
                <a:latin typeface="Roboto Mono"/>
                <a:ea typeface="Roboto Mono"/>
              </a:rPr>
              <a:t>d.keys</a:t>
            </a:r>
            <a:r>
              <a:rPr lang="en-US" dirty="0">
                <a:highlight>
                  <a:srgbClr val="EFEFEF"/>
                </a:highlight>
                <a:latin typeface="Roboto Mono"/>
                <a:ea typeface="Roboto Mono"/>
              </a:rPr>
              <a:t>()              </a:t>
            </a:r>
            <a:r>
              <a:rPr lang="en-US" dirty="0">
                <a:solidFill>
                  <a:srgbClr val="FF0000"/>
                </a:solidFill>
                <a:highlight>
                  <a:srgbClr val="EFEFEF"/>
                </a:highlight>
                <a:latin typeface="Roboto Mono"/>
                <a:ea typeface="Roboto Mono"/>
              </a:rPr>
              <a:t># List of </a:t>
            </a:r>
            <a:r>
              <a:rPr lang="en-US" dirty="0">
                <a:solidFill>
                  <a:srgbClr val="C00000"/>
                </a:solidFill>
                <a:highlight>
                  <a:srgbClr val="EFEFEF"/>
                </a:highlight>
                <a:latin typeface="Roboto Mono"/>
                <a:ea typeface="Roboto Mono"/>
              </a:rPr>
              <a:t>current </a:t>
            </a:r>
            <a:r>
              <a:rPr lang="en-US" dirty="0">
                <a:solidFill>
                  <a:srgbClr val="FF0000"/>
                </a:solidFill>
                <a:highlight>
                  <a:srgbClr val="EFEFEF"/>
                </a:highlight>
                <a:latin typeface="Roboto Mono"/>
                <a:ea typeface="Roboto Mono"/>
              </a:rPr>
              <a:t>keys</a:t>
            </a:r>
          </a:p>
          <a:p>
            <a:pPr marL="101600" indent="0">
              <a:buNone/>
            </a:pPr>
            <a:r>
              <a:rPr lang="en-US" b="1" dirty="0" err="1">
                <a:solidFill>
                  <a:schemeClr val="accent1">
                    <a:lumMod val="60000"/>
                    <a:lumOff val="40000"/>
                  </a:schemeClr>
                </a:solidFill>
              </a:rPr>
              <a:t>dict_keys</a:t>
            </a:r>
            <a:r>
              <a:rPr lang="en-US" b="1" dirty="0">
                <a:solidFill>
                  <a:schemeClr val="accent1">
                    <a:lumMod val="60000"/>
                    <a:lumOff val="40000"/>
                  </a:schemeClr>
                </a:solidFill>
              </a:rPr>
              <a:t>(['user', 'p', '</a:t>
            </a:r>
            <a:r>
              <a:rPr lang="en-US" b="1" dirty="0" err="1">
                <a:solidFill>
                  <a:schemeClr val="accent1">
                    <a:lumMod val="60000"/>
                    <a:lumOff val="40000"/>
                  </a:schemeClr>
                </a:solidFill>
              </a:rPr>
              <a:t>i</a:t>
            </a:r>
            <a:r>
              <a:rPr lang="en-US" b="1" dirty="0">
                <a:solidFill>
                  <a:schemeClr val="accent1">
                    <a:lumMod val="60000"/>
                    <a:lumOff val="40000"/>
                  </a:schemeClr>
                </a:solidFill>
              </a:rPr>
              <a:t>'])</a:t>
            </a:r>
            <a:endParaRPr lang="en-US" dirty="0">
              <a:solidFill>
                <a:schemeClr val="accent1">
                  <a:lumMod val="60000"/>
                  <a:lumOff val="40000"/>
                </a:schemeClr>
              </a:solidFill>
            </a:endParaRPr>
          </a:p>
          <a:p>
            <a:pPr marL="101600" indent="0">
              <a:buNone/>
            </a:pPr>
            <a:r>
              <a:rPr lang="en-US" b="1" dirty="0"/>
              <a:t>&gt;&gt;&gt; </a:t>
            </a:r>
            <a:r>
              <a:rPr lang="en-US" dirty="0" err="1">
                <a:highlight>
                  <a:srgbClr val="EFEFEF"/>
                </a:highlight>
                <a:latin typeface="Roboto Mono"/>
                <a:ea typeface="Roboto Mono"/>
              </a:rPr>
              <a:t>d.values</a:t>
            </a:r>
            <a:r>
              <a:rPr lang="en-US" dirty="0">
                <a:highlight>
                  <a:srgbClr val="EFEFEF"/>
                </a:highlight>
                <a:latin typeface="Roboto Mono"/>
                <a:ea typeface="Roboto Mono"/>
              </a:rPr>
              <a:t>()            </a:t>
            </a:r>
            <a:r>
              <a:rPr lang="en-US" dirty="0">
                <a:solidFill>
                  <a:srgbClr val="FF0000"/>
                </a:solidFill>
                <a:highlight>
                  <a:srgbClr val="EFEFEF"/>
                </a:highlight>
                <a:latin typeface="Roboto Mono"/>
                <a:ea typeface="Roboto Mono"/>
              </a:rPr>
              <a:t># List of </a:t>
            </a:r>
            <a:r>
              <a:rPr lang="en-US" sz="2100" dirty="0">
                <a:solidFill>
                  <a:srgbClr val="C00000"/>
                </a:solidFill>
                <a:highlight>
                  <a:srgbClr val="EFEFEF"/>
                </a:highlight>
                <a:latin typeface="Roboto Mono"/>
                <a:ea typeface="Roboto Mono"/>
              </a:rPr>
              <a:t>current</a:t>
            </a:r>
            <a:r>
              <a:rPr lang="en-US" dirty="0">
                <a:solidFill>
                  <a:srgbClr val="FF0000"/>
                </a:solidFill>
                <a:highlight>
                  <a:srgbClr val="EFEFEF"/>
                </a:highlight>
                <a:latin typeface="Roboto Mono"/>
                <a:ea typeface="Roboto Mono"/>
              </a:rPr>
              <a:t> values.</a:t>
            </a:r>
          </a:p>
          <a:p>
            <a:pPr marL="101600" indent="0">
              <a:buNone/>
            </a:pPr>
            <a:r>
              <a:rPr lang="en-US" sz="2100" b="1" dirty="0" err="1">
                <a:solidFill>
                  <a:schemeClr val="accent1">
                    <a:lumMod val="60000"/>
                    <a:lumOff val="40000"/>
                  </a:schemeClr>
                </a:solidFill>
              </a:rPr>
              <a:t>dict_values</a:t>
            </a:r>
            <a:r>
              <a:rPr lang="en-US" sz="2100" b="1" dirty="0">
                <a:solidFill>
                  <a:schemeClr val="accent1">
                    <a:lumMod val="60000"/>
                    <a:lumOff val="40000"/>
                  </a:schemeClr>
                </a:solidFill>
              </a:rPr>
              <a:t>(['bozo', 1234, 34])</a:t>
            </a:r>
          </a:p>
          <a:p>
            <a:pPr marL="101600" indent="0">
              <a:buNone/>
            </a:pPr>
            <a:r>
              <a:rPr lang="en-US" b="1" dirty="0"/>
              <a:t>&gt;&gt;&gt; </a:t>
            </a:r>
            <a:r>
              <a:rPr lang="en-US" dirty="0" err="1">
                <a:highlight>
                  <a:srgbClr val="EFEFEF"/>
                </a:highlight>
                <a:latin typeface="Roboto Mono"/>
                <a:ea typeface="Roboto Mono"/>
              </a:rPr>
              <a:t>d.items</a:t>
            </a:r>
            <a:r>
              <a:rPr lang="en-US" dirty="0">
                <a:highlight>
                  <a:srgbClr val="EFEFEF"/>
                </a:highlight>
                <a:latin typeface="Roboto Mono"/>
                <a:ea typeface="Roboto Mono"/>
              </a:rPr>
              <a:t>()        </a:t>
            </a:r>
            <a:r>
              <a:rPr lang="en-US" dirty="0">
                <a:solidFill>
                  <a:srgbClr val="FF0000"/>
                </a:solidFill>
                <a:highlight>
                  <a:srgbClr val="EFEFEF"/>
                </a:highlight>
                <a:latin typeface="Roboto Mono"/>
                <a:ea typeface="Roboto Mono"/>
              </a:rPr>
              <a:t># List of item tuples.</a:t>
            </a:r>
          </a:p>
          <a:p>
            <a:pPr marL="101600" indent="0">
              <a:buNone/>
            </a:pPr>
            <a:r>
              <a:rPr lang="en-US" sz="2100" b="1" dirty="0" err="1">
                <a:solidFill>
                  <a:schemeClr val="accent1">
                    <a:lumMod val="60000"/>
                    <a:lumOff val="40000"/>
                  </a:schemeClr>
                </a:solidFill>
              </a:rPr>
              <a:t>dict_items</a:t>
            </a:r>
            <a:r>
              <a:rPr lang="en-US" sz="2100" b="1" dirty="0">
                <a:solidFill>
                  <a:schemeClr val="accent1">
                    <a:lumMod val="60000"/>
                    <a:lumOff val="40000"/>
                  </a:schemeClr>
                </a:solidFill>
              </a:rPr>
              <a:t>([('user', 'bozo'), ('p', 1234), ('</a:t>
            </a:r>
            <a:r>
              <a:rPr lang="en-US" sz="2100" b="1" dirty="0" err="1">
                <a:solidFill>
                  <a:schemeClr val="accent1">
                    <a:lumMod val="60000"/>
                    <a:lumOff val="40000"/>
                  </a:schemeClr>
                </a:solidFill>
              </a:rPr>
              <a:t>i</a:t>
            </a:r>
            <a:r>
              <a:rPr lang="en-US" sz="2100" b="1" dirty="0">
                <a:solidFill>
                  <a:schemeClr val="accent1">
                    <a:lumMod val="60000"/>
                    <a:lumOff val="40000"/>
                  </a:schemeClr>
                </a:solidFill>
              </a:rPr>
              <a:t>', 34)])</a:t>
            </a:r>
          </a:p>
          <a:p>
            <a:pPr marL="101600" indent="0">
              <a:buNone/>
            </a:pPr>
            <a:endParaRPr lang="en-US" b="1" dirty="0"/>
          </a:p>
          <a:p>
            <a:pPr marL="101600" indent="0">
              <a:buNone/>
            </a:pPr>
            <a:r>
              <a:rPr lang="en-US" b="1" dirty="0"/>
              <a:t>&gt;&gt;&gt; </a:t>
            </a:r>
            <a:r>
              <a:rPr lang="en-US" dirty="0">
                <a:highlight>
                  <a:srgbClr val="EFEFEF"/>
                </a:highlight>
                <a:latin typeface="Roboto Mono"/>
                <a:ea typeface="Roboto Mono"/>
              </a:rPr>
              <a:t>from collections import </a:t>
            </a:r>
            <a:r>
              <a:rPr lang="en-US" dirty="0" err="1">
                <a:highlight>
                  <a:srgbClr val="EFEFEF"/>
                </a:highlight>
                <a:latin typeface="Roboto Mono"/>
                <a:ea typeface="Roboto Mono"/>
              </a:rPr>
              <a:t>defaultdict</a:t>
            </a:r>
            <a:r>
              <a:rPr lang="en-US" dirty="0">
                <a:highlight>
                  <a:srgbClr val="EFEFEF"/>
                </a:highlight>
                <a:latin typeface="Roboto Mono"/>
                <a:ea typeface="Roboto Mono"/>
              </a:rPr>
              <a:t> </a:t>
            </a:r>
          </a:p>
          <a:p>
            <a:pPr marL="101600" indent="0">
              <a:buNone/>
            </a:pPr>
            <a:r>
              <a:rPr lang="en-US" b="1" dirty="0"/>
              <a:t>&gt;&gt;&gt; </a:t>
            </a:r>
            <a:r>
              <a:rPr lang="en-US" dirty="0">
                <a:highlight>
                  <a:srgbClr val="EFEFEF"/>
                </a:highlight>
                <a:latin typeface="Roboto Mono"/>
                <a:ea typeface="Roboto Mono"/>
              </a:rPr>
              <a:t>d = </a:t>
            </a:r>
            <a:r>
              <a:rPr lang="en-US" dirty="0" err="1">
                <a:highlight>
                  <a:srgbClr val="EFEFEF"/>
                </a:highlight>
                <a:latin typeface="Roboto Mono"/>
                <a:ea typeface="Roboto Mono"/>
              </a:rPr>
              <a:t>defaultdict</a:t>
            </a:r>
            <a:r>
              <a:rPr lang="en-US" dirty="0">
                <a:highlight>
                  <a:srgbClr val="EFEFEF"/>
                </a:highlight>
                <a:latin typeface="Roboto Mono"/>
                <a:ea typeface="Roboto Mono"/>
              </a:rPr>
              <a:t>(int) </a:t>
            </a:r>
          </a:p>
          <a:p>
            <a:pPr marL="101600" indent="0">
              <a:buNone/>
            </a:pPr>
            <a:r>
              <a:rPr lang="en-US" b="1" dirty="0"/>
              <a:t>&gt;&gt;&gt; </a:t>
            </a:r>
            <a:r>
              <a:rPr lang="en-US" dirty="0">
                <a:highlight>
                  <a:srgbClr val="EFEFEF"/>
                </a:highlight>
                <a:latin typeface="Roboto Mono"/>
                <a:ea typeface="Roboto Mono"/>
              </a:rPr>
              <a:t>d['a'] </a:t>
            </a:r>
            <a:endParaRPr dirty="0">
              <a:highlight>
                <a:srgbClr val="EFEFEF"/>
              </a:highlight>
              <a:latin typeface="Roboto Mono"/>
              <a:ea typeface="Roboto Mono"/>
            </a:endParaRPr>
          </a:p>
          <a:p>
            <a:pPr marL="101600" indent="0" algn="l">
              <a:spcAft>
                <a:spcPts val="0"/>
              </a:spcAft>
              <a:buSzPts val="2000"/>
              <a:buNone/>
            </a:pPr>
            <a:r>
              <a:rPr lang="en-US" sz="2100" b="1" dirty="0">
                <a:solidFill>
                  <a:schemeClr val="accent1">
                    <a:lumMod val="60000"/>
                    <a:lumOff val="40000"/>
                  </a:schemeClr>
                </a:solidFill>
              </a:rPr>
              <a:t>0</a:t>
            </a:r>
            <a:endParaRPr sz="2100" b="1" dirty="0">
              <a:solidFill>
                <a:schemeClr val="accent1">
                  <a:lumMod val="60000"/>
                  <a:lumOff val="40000"/>
                </a:schemeClr>
              </a:solidFill>
            </a:endParaRPr>
          </a:p>
          <a:p>
            <a:pPr marL="444500" indent="-342900"/>
            <a:r>
              <a:rPr lang="en-US" sz="2100" dirty="0" err="1">
                <a:highlight>
                  <a:srgbClr val="EFEFEF"/>
                </a:highlight>
                <a:latin typeface="Roboto Mono"/>
                <a:ea typeface="Roboto Mono"/>
              </a:rPr>
              <a:t>defaultdict</a:t>
            </a:r>
            <a:r>
              <a:rPr lang="en-US" b="1" dirty="0"/>
              <a:t> automatically initializes nonexistent dictionary values</a:t>
            </a:r>
            <a:endParaRPr dirty="0"/>
          </a:p>
          <a:p>
            <a:pPr marL="228600" lvl="0" indent="-228600" algn="l">
              <a:lnSpc>
                <a:spcPct val="140000"/>
              </a:lnSpc>
              <a:spcBef>
                <a:spcPts val="0"/>
              </a:spcBef>
              <a:spcAft>
                <a:spcPts val="0"/>
              </a:spcAft>
              <a:buSzPts val="2000"/>
            </a:pPr>
            <a:endParaRPr lang="en-US" dirty="0"/>
          </a:p>
        </p:txBody>
      </p:sp>
    </p:spTree>
    <p:extLst>
      <p:ext uri="{BB962C8B-B14F-4D97-AF65-F5344CB8AC3E}">
        <p14:creationId xmlns:p14="http://schemas.microsoft.com/office/powerpoint/2010/main" val="3277522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For Loops</a:t>
            </a:r>
            <a:endParaRPr lang="en-US" dirty="0"/>
          </a:p>
        </p:txBody>
      </p:sp>
      <p:grpSp>
        <p:nvGrpSpPr>
          <p:cNvPr id="3" name="Group 2">
            <a:extLst>
              <a:ext uri="{FF2B5EF4-FFF2-40B4-BE49-F238E27FC236}">
                <a16:creationId xmlns:a16="http://schemas.microsoft.com/office/drawing/2014/main" id="{92CAC39B-7328-9947-9BCF-5F9DB7A9544C}"/>
              </a:ext>
            </a:extLst>
          </p:cNvPr>
          <p:cNvGrpSpPr/>
          <p:nvPr/>
        </p:nvGrpSpPr>
        <p:grpSpPr>
          <a:xfrm>
            <a:off x="2723535" y="1015829"/>
            <a:ext cx="6331975" cy="5355994"/>
            <a:chOff x="4876800" y="3429000"/>
            <a:chExt cx="3378199" cy="2857499"/>
          </a:xfrm>
        </p:grpSpPr>
        <p:pic>
          <p:nvPicPr>
            <p:cNvPr id="8" name="Picture 7">
              <a:extLst>
                <a:ext uri="{FF2B5EF4-FFF2-40B4-BE49-F238E27FC236}">
                  <a16:creationId xmlns:a16="http://schemas.microsoft.com/office/drawing/2014/main" id="{1A15F8A2-ADFB-9743-B11C-C5A1357463F4}"/>
                </a:ext>
              </a:extLst>
            </p:cNvPr>
            <p:cNvPicPr>
              <a:picLocks noChangeAspect="1"/>
            </p:cNvPicPr>
            <p:nvPr/>
          </p:nvPicPr>
          <p:blipFill>
            <a:blip r:embed="rId3">
              <a:extLst>
                <a:ext uri="{BEBA8EAE-BF5A-486C-A8C5-ECC9F3942E4B}">
                  <a14:imgProps xmlns:a14="http://schemas.microsoft.com/office/drawing/2010/main">
                    <a14:imgLayer>
                      <a14:imgEffect>
                        <a14:brightnessContrast bright="20000" contrast="-40000"/>
                      </a14:imgEffect>
                    </a14:imgLayer>
                  </a14:imgProps>
                </a:ext>
              </a:extLst>
            </a:blip>
            <a:stretch>
              <a:fillRect/>
            </a:stretch>
          </p:blipFill>
          <p:spPr>
            <a:xfrm>
              <a:off x="6400800" y="3429000"/>
              <a:ext cx="1854199" cy="2857499"/>
            </a:xfrm>
            <a:prstGeom prst="rect">
              <a:avLst/>
            </a:prstGeom>
          </p:spPr>
        </p:pic>
        <p:pic>
          <p:nvPicPr>
            <p:cNvPr id="9" name="Picture 8">
              <a:extLst>
                <a:ext uri="{FF2B5EF4-FFF2-40B4-BE49-F238E27FC236}">
                  <a16:creationId xmlns:a16="http://schemas.microsoft.com/office/drawing/2014/main" id="{A1E25D38-24C6-8945-9012-AE71F7B143F4}"/>
                </a:ext>
              </a:extLst>
            </p:cNvPr>
            <p:cNvPicPr>
              <a:picLocks noChangeAspect="1"/>
            </p:cNvPicPr>
            <p:nvPr/>
          </p:nvPicPr>
          <p:blipFill>
            <a:blip r:embed="rId4"/>
            <a:stretch>
              <a:fillRect/>
            </a:stretch>
          </p:blipFill>
          <p:spPr>
            <a:xfrm flipH="1">
              <a:off x="4876800" y="4343400"/>
              <a:ext cx="1600200" cy="1657350"/>
            </a:xfrm>
            <a:prstGeom prst="rect">
              <a:avLst/>
            </a:prstGeom>
          </p:spPr>
        </p:pic>
      </p:grpSp>
    </p:spTree>
    <p:extLst>
      <p:ext uri="{BB962C8B-B14F-4D97-AF65-F5344CB8AC3E}">
        <p14:creationId xmlns:p14="http://schemas.microsoft.com/office/powerpoint/2010/main" val="2597809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Some Positive Features of Python</a:t>
            </a:r>
            <a:endParaRPr lang="en-US" dirty="0"/>
          </a:p>
        </p:txBody>
      </p:sp>
      <p:sp>
        <p:nvSpPr>
          <p:cNvPr id="64" name="Google Shape;64;p2"/>
          <p:cNvSpPr txBox="1">
            <a:spLocks noGrp="1"/>
          </p:cNvSpPr>
          <p:nvPr>
            <p:ph type="body" idx="1"/>
          </p:nvPr>
        </p:nvSpPr>
        <p:spPr>
          <a:xfrm>
            <a:off x="399675" y="1299625"/>
            <a:ext cx="6596752" cy="4879106"/>
          </a:xfrm>
          <a:prstGeom prst="rect">
            <a:avLst/>
          </a:prstGeom>
          <a:noFill/>
          <a:ln>
            <a:noFill/>
          </a:ln>
        </p:spPr>
        <p:txBody>
          <a:bodyPr spcFirstLastPara="1" wrap="square" lIns="91425" tIns="45700" rIns="91425" bIns="45700" anchor="t" anchorCtr="0">
            <a:normAutofit lnSpcReduction="10000"/>
          </a:bodyPr>
          <a:lstStyle/>
          <a:p>
            <a:r>
              <a:rPr lang="en-US" b="1" dirty="0"/>
              <a:t>Fast development: </a:t>
            </a:r>
            <a:endParaRPr lang="en-US" dirty="0"/>
          </a:p>
          <a:p>
            <a:pPr lvl="1"/>
            <a:r>
              <a:rPr lang="en-US" dirty="0"/>
              <a:t>Concise, intuitive syntax</a:t>
            </a:r>
          </a:p>
          <a:p>
            <a:pPr lvl="2"/>
            <a:r>
              <a:rPr lang="en-US" dirty="0"/>
              <a:t>Whitespace delimited </a:t>
            </a:r>
          </a:p>
          <a:p>
            <a:pPr lvl="1"/>
            <a:r>
              <a:rPr lang="en-US" dirty="0"/>
              <a:t>Garbage collected</a:t>
            </a:r>
          </a:p>
          <a:p>
            <a:r>
              <a:rPr lang="en-US" b="1" dirty="0"/>
              <a:t>Portable: </a:t>
            </a:r>
            <a:endParaRPr lang="en-US" dirty="0"/>
          </a:p>
          <a:p>
            <a:pPr lvl="1"/>
            <a:r>
              <a:rPr lang="en-US" dirty="0"/>
              <a:t>Programs run on major platforms without change</a:t>
            </a:r>
          </a:p>
          <a:p>
            <a:pPr lvl="1"/>
            <a:r>
              <a:rPr lang="en-US" dirty="0" err="1"/>
              <a:t>cpython</a:t>
            </a:r>
            <a:r>
              <a:rPr lang="en-US" dirty="0"/>
              <a:t>: common Python implementation in C. </a:t>
            </a:r>
          </a:p>
          <a:p>
            <a:r>
              <a:rPr lang="en-US" b="1" dirty="0"/>
              <a:t>Various built-in types: </a:t>
            </a:r>
            <a:endParaRPr dirty="0"/>
          </a:p>
          <a:p>
            <a:pPr lvl="1"/>
            <a:r>
              <a:rPr lang="en-US" dirty="0"/>
              <a:t>lists, dictionaries, sets: useful for AI</a:t>
            </a:r>
            <a:endParaRPr dirty="0"/>
          </a:p>
          <a:p>
            <a:r>
              <a:rPr lang="en-US" b="1" dirty="0"/>
              <a:t>Large collection of support libraries: </a:t>
            </a:r>
            <a:endParaRPr dirty="0"/>
          </a:p>
          <a:p>
            <a:pPr lvl="1"/>
            <a:r>
              <a:rPr lang="en-US" dirty="0"/>
              <a:t>NumPy for </a:t>
            </a:r>
            <a:r>
              <a:rPr lang="en-US" dirty="0" err="1"/>
              <a:t>Matlab</a:t>
            </a:r>
            <a:r>
              <a:rPr lang="en-US" dirty="0"/>
              <a:t> like programming</a:t>
            </a:r>
            <a:endParaRPr dirty="0"/>
          </a:p>
          <a:p>
            <a:pPr lvl="1"/>
            <a:r>
              <a:rPr lang="en-US" dirty="0" err="1"/>
              <a:t>Sklearn</a:t>
            </a:r>
            <a:r>
              <a:rPr lang="en-US" dirty="0"/>
              <a:t> for machine learning</a:t>
            </a:r>
          </a:p>
          <a:p>
            <a:pPr lvl="1"/>
            <a:r>
              <a:rPr lang="en-US" dirty="0"/>
              <a:t>Pandas for data analysis </a:t>
            </a:r>
            <a:endParaRPr dirty="0"/>
          </a:p>
        </p:txBody>
      </p:sp>
      <p:grpSp>
        <p:nvGrpSpPr>
          <p:cNvPr id="4" name="Group 3">
            <a:extLst>
              <a:ext uri="{FF2B5EF4-FFF2-40B4-BE49-F238E27FC236}">
                <a16:creationId xmlns:a16="http://schemas.microsoft.com/office/drawing/2014/main" id="{0D0BA255-A30E-714E-95E7-89FF52AA9DE2}"/>
              </a:ext>
            </a:extLst>
          </p:cNvPr>
          <p:cNvGrpSpPr/>
          <p:nvPr/>
        </p:nvGrpSpPr>
        <p:grpSpPr>
          <a:xfrm>
            <a:off x="6882509" y="1137177"/>
            <a:ext cx="4717338" cy="3772950"/>
            <a:chOff x="7110454" y="3338876"/>
            <a:chExt cx="3048696" cy="2438362"/>
          </a:xfrm>
        </p:grpSpPr>
        <p:pic>
          <p:nvPicPr>
            <p:cNvPr id="8" name="Picture 7">
              <a:extLst>
                <a:ext uri="{FF2B5EF4-FFF2-40B4-BE49-F238E27FC236}">
                  <a16:creationId xmlns:a16="http://schemas.microsoft.com/office/drawing/2014/main" id="{DE5A617A-2F7B-AA4B-BE42-CDFDFFB85B8B}"/>
                </a:ext>
              </a:extLst>
            </p:cNvPr>
            <p:cNvPicPr>
              <a:picLocks noChangeAspect="1"/>
            </p:cNvPicPr>
            <p:nvPr/>
          </p:nvPicPr>
          <p:blipFill>
            <a:blip r:embed="rId3"/>
            <a:stretch>
              <a:fillRect/>
            </a:stretch>
          </p:blipFill>
          <p:spPr>
            <a:xfrm>
              <a:off x="7948654" y="3338876"/>
              <a:ext cx="1270000" cy="501597"/>
            </a:xfrm>
            <a:prstGeom prst="rect">
              <a:avLst/>
            </a:prstGeom>
          </p:spPr>
        </p:pic>
        <p:pic>
          <p:nvPicPr>
            <p:cNvPr id="9" name="Picture 8">
              <a:extLst>
                <a:ext uri="{FF2B5EF4-FFF2-40B4-BE49-F238E27FC236}">
                  <a16:creationId xmlns:a16="http://schemas.microsoft.com/office/drawing/2014/main" id="{9ECC8309-A566-6342-AD01-E0736C9BEE73}"/>
                </a:ext>
              </a:extLst>
            </p:cNvPr>
            <p:cNvPicPr>
              <a:picLocks noChangeAspect="1"/>
            </p:cNvPicPr>
            <p:nvPr/>
          </p:nvPicPr>
          <p:blipFill>
            <a:blip r:embed="rId4"/>
            <a:stretch>
              <a:fillRect/>
            </a:stretch>
          </p:blipFill>
          <p:spPr>
            <a:xfrm>
              <a:off x="8508104" y="3777367"/>
              <a:ext cx="1522684" cy="824558"/>
            </a:xfrm>
            <a:prstGeom prst="rect">
              <a:avLst/>
            </a:prstGeom>
          </p:spPr>
        </p:pic>
        <p:pic>
          <p:nvPicPr>
            <p:cNvPr id="10" name="Picture 9">
              <a:extLst>
                <a:ext uri="{FF2B5EF4-FFF2-40B4-BE49-F238E27FC236}">
                  <a16:creationId xmlns:a16="http://schemas.microsoft.com/office/drawing/2014/main" id="{31D29947-D056-BF4E-9A1A-7487797658C5}"/>
                </a:ext>
              </a:extLst>
            </p:cNvPr>
            <p:cNvPicPr>
              <a:picLocks noChangeAspect="1"/>
            </p:cNvPicPr>
            <p:nvPr/>
          </p:nvPicPr>
          <p:blipFill>
            <a:blip r:embed="rId5"/>
            <a:stretch>
              <a:fillRect/>
            </a:stretch>
          </p:blipFill>
          <p:spPr>
            <a:xfrm>
              <a:off x="7110454" y="3931740"/>
              <a:ext cx="1245933" cy="977900"/>
            </a:xfrm>
            <a:prstGeom prst="rect">
              <a:avLst/>
            </a:prstGeom>
          </p:spPr>
        </p:pic>
        <p:pic>
          <p:nvPicPr>
            <p:cNvPr id="11" name="Picture 10">
              <a:extLst>
                <a:ext uri="{FF2B5EF4-FFF2-40B4-BE49-F238E27FC236}">
                  <a16:creationId xmlns:a16="http://schemas.microsoft.com/office/drawing/2014/main" id="{52E5D266-2CF2-D241-9BDC-5C199F3E307E}"/>
                </a:ext>
              </a:extLst>
            </p:cNvPr>
            <p:cNvPicPr>
              <a:picLocks noChangeAspect="1"/>
            </p:cNvPicPr>
            <p:nvPr/>
          </p:nvPicPr>
          <p:blipFill>
            <a:blip r:embed="rId6"/>
            <a:stretch>
              <a:fillRect/>
            </a:stretch>
          </p:blipFill>
          <p:spPr>
            <a:xfrm>
              <a:off x="8320558" y="4683909"/>
              <a:ext cx="1838592" cy="440621"/>
            </a:xfrm>
            <a:prstGeom prst="rect">
              <a:avLst/>
            </a:prstGeom>
          </p:spPr>
        </p:pic>
        <p:pic>
          <p:nvPicPr>
            <p:cNvPr id="12" name="Picture 11">
              <a:extLst>
                <a:ext uri="{FF2B5EF4-FFF2-40B4-BE49-F238E27FC236}">
                  <a16:creationId xmlns:a16="http://schemas.microsoft.com/office/drawing/2014/main" id="{89CFC223-2EF5-6746-AE24-A16F742A0E9C}"/>
                </a:ext>
              </a:extLst>
            </p:cNvPr>
            <p:cNvPicPr>
              <a:picLocks noChangeAspect="1"/>
            </p:cNvPicPr>
            <p:nvPr/>
          </p:nvPicPr>
          <p:blipFill>
            <a:blip r:embed="rId7"/>
            <a:stretch>
              <a:fillRect/>
            </a:stretch>
          </p:blipFill>
          <p:spPr>
            <a:xfrm>
              <a:off x="7405038" y="5247441"/>
              <a:ext cx="1550733" cy="324079"/>
            </a:xfrm>
            <a:prstGeom prst="rect">
              <a:avLst/>
            </a:prstGeom>
          </p:spPr>
        </p:pic>
        <p:pic>
          <p:nvPicPr>
            <p:cNvPr id="13" name="Picture 12">
              <a:extLst>
                <a:ext uri="{FF2B5EF4-FFF2-40B4-BE49-F238E27FC236}">
                  <a16:creationId xmlns:a16="http://schemas.microsoft.com/office/drawing/2014/main" id="{C68A92C1-4D4A-FE48-B142-B4202E08CE97}"/>
                </a:ext>
              </a:extLst>
            </p:cNvPr>
            <p:cNvPicPr>
              <a:picLocks noChangeAspect="1"/>
            </p:cNvPicPr>
            <p:nvPr/>
          </p:nvPicPr>
          <p:blipFill>
            <a:blip r:embed="rId8"/>
            <a:stretch>
              <a:fillRect/>
            </a:stretch>
          </p:blipFill>
          <p:spPr>
            <a:xfrm>
              <a:off x="9121102" y="5074825"/>
              <a:ext cx="1038048" cy="702413"/>
            </a:xfrm>
            <a:prstGeom prst="rect">
              <a:avLst/>
            </a:prstGeom>
          </p:spPr>
        </p:pic>
      </p:grpSp>
    </p:spTree>
    <p:extLst>
      <p:ext uri="{BB962C8B-B14F-4D97-AF65-F5344CB8AC3E}">
        <p14:creationId xmlns:p14="http://schemas.microsoft.com/office/powerpoint/2010/main" val="847511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3" name="Picture 3" descr="A close up of a logo&#10;&#10;Description automatically generated">
            <a:extLst>
              <a:ext uri="{FF2B5EF4-FFF2-40B4-BE49-F238E27FC236}">
                <a16:creationId xmlns:a16="http://schemas.microsoft.com/office/drawing/2014/main" id="{3D40594F-684F-4416-8A45-491934EBE929}"/>
              </a:ext>
            </a:extLst>
          </p:cNvPr>
          <p:cNvPicPr>
            <a:picLocks noChangeAspect="1"/>
          </p:cNvPicPr>
          <p:nvPr/>
        </p:nvPicPr>
        <p:blipFill>
          <a:blip r:embed="rId3"/>
          <a:stretch>
            <a:fillRect/>
          </a:stretch>
        </p:blipFill>
        <p:spPr>
          <a:xfrm>
            <a:off x="789710" y="1142731"/>
            <a:ext cx="4003963" cy="817955"/>
          </a:xfrm>
          <a:prstGeom prst="rect">
            <a:avLst/>
          </a:prstGeom>
        </p:spPr>
      </p:pic>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For Loops</a:t>
            </a:r>
            <a:endParaRPr lang="en-US" dirty="0"/>
          </a:p>
        </p:txBody>
      </p:sp>
      <p:sp>
        <p:nvSpPr>
          <p:cNvPr id="64" name="Google Shape;64;p2"/>
          <p:cNvSpPr txBox="1">
            <a:spLocks noGrp="1"/>
          </p:cNvSpPr>
          <p:nvPr>
            <p:ph type="body" idx="1"/>
          </p:nvPr>
        </p:nvSpPr>
        <p:spPr>
          <a:xfrm>
            <a:off x="399675" y="1185652"/>
            <a:ext cx="10541346" cy="4314164"/>
          </a:xfrm>
          <a:prstGeom prst="rect">
            <a:avLst/>
          </a:prstGeom>
          <a:noFill/>
          <a:ln>
            <a:noFill/>
          </a:ln>
        </p:spPr>
        <p:txBody>
          <a:bodyPr spcFirstLastPara="1" wrap="square" lIns="91425" tIns="45700" rIns="91425" bIns="45700" anchor="t" anchorCtr="0">
            <a:normAutofit/>
          </a:bodyPr>
          <a:lstStyle/>
          <a:p>
            <a:r>
              <a:rPr lang="en-US" b="1" dirty="0"/>
              <a:t>for </a:t>
            </a:r>
            <a:r>
              <a:rPr lang="en-US" b="1" dirty="0">
                <a:solidFill>
                  <a:srgbClr val="FF0000"/>
                </a:solidFill>
              </a:rPr>
              <a:t>&lt;item&gt;</a:t>
            </a:r>
            <a:r>
              <a:rPr lang="en-US" b="1" dirty="0"/>
              <a:t> in </a:t>
            </a:r>
            <a:r>
              <a:rPr lang="en-US" b="1" dirty="0">
                <a:solidFill>
                  <a:srgbClr val="7030A0"/>
                </a:solidFill>
              </a:rPr>
              <a:t>&lt;collection&gt;</a:t>
            </a:r>
            <a:r>
              <a:rPr lang="en-US" b="1" dirty="0"/>
              <a:t>:</a:t>
            </a:r>
            <a:br>
              <a:rPr lang="en-US" b="1" dirty="0"/>
            </a:br>
            <a:r>
              <a:rPr lang="en-US" b="1" dirty="0"/>
              <a:t>   </a:t>
            </a:r>
            <a:r>
              <a:rPr lang="en-US" b="1" dirty="0">
                <a:solidFill>
                  <a:schemeClr val="accent1">
                    <a:lumMod val="60000"/>
                    <a:lumOff val="40000"/>
                  </a:schemeClr>
                </a:solidFill>
              </a:rPr>
              <a:t>&lt;statements&gt;</a:t>
            </a:r>
            <a:br>
              <a:rPr lang="en-US" b="1" dirty="0">
                <a:solidFill>
                  <a:schemeClr val="accent1">
                    <a:lumMod val="60000"/>
                    <a:lumOff val="40000"/>
                  </a:schemeClr>
                </a:solidFill>
              </a:rPr>
            </a:br>
            <a:r>
              <a:rPr lang="en-US" b="1" dirty="0"/>
              <a:t> </a:t>
            </a:r>
            <a:endParaRPr lang="en-US" dirty="0"/>
          </a:p>
          <a:p>
            <a:r>
              <a:rPr lang="en-US" dirty="0"/>
              <a:t>If you’ve got an existing list, this iterates each item in it.</a:t>
            </a:r>
            <a:r>
              <a:rPr lang="en-US" b="1" dirty="0"/>
              <a:t> </a:t>
            </a:r>
            <a:endParaRPr lang="en-US" dirty="0"/>
          </a:p>
          <a:p>
            <a:r>
              <a:rPr lang="en-US" dirty="0"/>
              <a:t>You can generate a list with </a:t>
            </a:r>
            <a:r>
              <a:rPr lang="en-US" b="1" dirty="0"/>
              <a:t>Range:</a:t>
            </a:r>
            <a:endParaRPr lang="en-US" dirty="0"/>
          </a:p>
          <a:p>
            <a:pPr lvl="1"/>
            <a:r>
              <a:rPr lang="en-US" sz="1900" dirty="0">
                <a:solidFill>
                  <a:srgbClr val="7030A0"/>
                </a:solidFill>
                <a:highlight>
                  <a:srgbClr val="EFEFEF"/>
                </a:highlight>
                <a:latin typeface="Roboto Mono"/>
                <a:ea typeface="Roboto Mono"/>
              </a:rPr>
              <a:t>list(range(5))</a:t>
            </a:r>
            <a:r>
              <a:rPr lang="en-US" b="1" dirty="0"/>
              <a:t> returns </a:t>
            </a:r>
            <a:r>
              <a:rPr lang="en-US" b="1" dirty="0">
                <a:solidFill>
                  <a:srgbClr val="7030A0"/>
                </a:solidFill>
              </a:rPr>
              <a:t>[0,1,2,3,4]</a:t>
            </a:r>
            <a:endParaRPr lang="en-US" dirty="0">
              <a:solidFill>
                <a:srgbClr val="7030A0"/>
              </a:solidFill>
            </a:endParaRPr>
          </a:p>
          <a:p>
            <a:pPr lvl="1"/>
            <a:r>
              <a:rPr lang="en-US" dirty="0"/>
              <a:t>So we can say:</a:t>
            </a:r>
            <a:br>
              <a:rPr lang="en-US" dirty="0"/>
            </a:br>
            <a:r>
              <a:rPr lang="en-US" dirty="0"/>
              <a:t> </a:t>
            </a:r>
            <a:r>
              <a:rPr lang="en-US" dirty="0">
                <a:solidFill>
                  <a:srgbClr val="000000"/>
                </a:solidFill>
              </a:rPr>
              <a:t>          </a:t>
            </a:r>
            <a:r>
              <a:rPr lang="en-US" b="1" dirty="0">
                <a:solidFill>
                  <a:schemeClr val="tx1"/>
                </a:solidFill>
              </a:rPr>
              <a:t> </a:t>
            </a:r>
            <a:r>
              <a:rPr lang="en-US" sz="1900" b="1" dirty="0">
                <a:solidFill>
                  <a:schemeClr val="tx1"/>
                </a:solidFill>
                <a:highlight>
                  <a:srgbClr val="EFEFEF"/>
                </a:highlight>
                <a:latin typeface="Roboto Mono"/>
                <a:ea typeface="Roboto Mono"/>
              </a:rPr>
              <a:t>for </a:t>
            </a:r>
            <a:r>
              <a:rPr lang="en-US" sz="1900" b="1" dirty="0">
                <a:solidFill>
                  <a:srgbClr val="FF0000"/>
                </a:solidFill>
                <a:highlight>
                  <a:srgbClr val="EFEFEF"/>
                </a:highlight>
                <a:latin typeface="Roboto Mono"/>
                <a:ea typeface="Roboto Mono"/>
              </a:rPr>
              <a:t>x</a:t>
            </a:r>
            <a:r>
              <a:rPr lang="en-US" sz="1900" b="1" dirty="0">
                <a:solidFill>
                  <a:schemeClr val="tx1"/>
                </a:solidFill>
                <a:highlight>
                  <a:srgbClr val="EFEFEF"/>
                </a:highlight>
                <a:latin typeface="Roboto Mono"/>
                <a:ea typeface="Roboto Mono"/>
              </a:rPr>
              <a:t> in </a:t>
            </a:r>
            <a:r>
              <a:rPr lang="en-US" sz="1900" b="1" dirty="0">
                <a:solidFill>
                  <a:srgbClr val="7030A0"/>
                </a:solidFill>
                <a:highlight>
                  <a:srgbClr val="EFEFEF"/>
                </a:highlight>
                <a:latin typeface="Roboto Mono"/>
                <a:ea typeface="Roboto Mono"/>
              </a:rPr>
              <a:t>range(5)</a:t>
            </a:r>
            <a:r>
              <a:rPr lang="en-US" sz="1900" b="1" dirty="0">
                <a:solidFill>
                  <a:schemeClr val="tx1"/>
                </a:solidFill>
                <a:highlight>
                  <a:srgbClr val="EFEFEF"/>
                </a:highlight>
                <a:latin typeface="Roboto Mono"/>
                <a:ea typeface="Roboto Mono"/>
              </a:rPr>
              <a:t>:</a:t>
            </a:r>
            <a:br>
              <a:rPr lang="en-US" sz="1900" b="1" dirty="0">
                <a:solidFill>
                  <a:schemeClr val="tx1"/>
                </a:solidFill>
                <a:highlight>
                  <a:srgbClr val="EFEFEF"/>
                </a:highlight>
                <a:latin typeface="Roboto Mono"/>
                <a:ea typeface="Roboto Mono"/>
              </a:rPr>
            </a:br>
            <a:r>
              <a:rPr lang="en-US" b="1" dirty="0">
                <a:solidFill>
                  <a:schemeClr val="tx1"/>
                </a:solidFill>
              </a:rPr>
              <a:t>               </a:t>
            </a:r>
            <a:r>
              <a:rPr lang="en-US" sz="1900" b="1" dirty="0">
                <a:solidFill>
                  <a:schemeClr val="accent1">
                    <a:lumMod val="60000"/>
                    <a:lumOff val="40000"/>
                  </a:schemeClr>
                </a:solidFill>
                <a:highlight>
                  <a:srgbClr val="EFEFEF"/>
                </a:highlight>
                <a:latin typeface="Roboto Mono"/>
                <a:ea typeface="Roboto Mono"/>
              </a:rPr>
              <a:t>print(x)</a:t>
            </a:r>
            <a:endParaRPr sz="1900" b="1" dirty="0">
              <a:solidFill>
                <a:schemeClr val="accent1">
                  <a:lumMod val="60000"/>
                  <a:lumOff val="40000"/>
                </a:schemeClr>
              </a:solidFill>
              <a:highlight>
                <a:srgbClr val="EFEFEF"/>
              </a:highlight>
              <a:latin typeface="Roboto Mono"/>
              <a:ea typeface="Roboto Mono"/>
            </a:endParaRPr>
          </a:p>
          <a:p>
            <a:r>
              <a:rPr lang="en-US" b="1" dirty="0">
                <a:solidFill>
                  <a:srgbClr val="FF0000"/>
                </a:solidFill>
              </a:rPr>
              <a:t>&lt;item&gt;</a:t>
            </a:r>
            <a:r>
              <a:rPr lang="en-US" b="1" dirty="0"/>
              <a:t> can be more complex than a single variable name.</a:t>
            </a:r>
            <a:endParaRPr dirty="0"/>
          </a:p>
          <a:p>
            <a:pPr lvl="1"/>
            <a:r>
              <a:rPr lang="en-US" sz="1900" b="1" dirty="0">
                <a:solidFill>
                  <a:schemeClr val="tx1"/>
                </a:solidFill>
                <a:highlight>
                  <a:srgbClr val="EFEFEF"/>
                </a:highlight>
                <a:latin typeface="Roboto Mono"/>
                <a:ea typeface="Roboto Mono"/>
              </a:rPr>
              <a:t>for </a:t>
            </a:r>
            <a:r>
              <a:rPr lang="en-US" sz="1900" b="1" dirty="0">
                <a:solidFill>
                  <a:srgbClr val="FF0000"/>
                </a:solidFill>
                <a:highlight>
                  <a:srgbClr val="EFEFEF"/>
                </a:highlight>
                <a:latin typeface="Roboto Mono"/>
                <a:ea typeface="Roboto Mono"/>
              </a:rPr>
              <a:t>(x, y)</a:t>
            </a:r>
            <a:r>
              <a:rPr lang="en-US" sz="1900" b="1" dirty="0">
                <a:solidFill>
                  <a:schemeClr val="tx1"/>
                </a:solidFill>
                <a:highlight>
                  <a:srgbClr val="EFEFEF"/>
                </a:highlight>
                <a:latin typeface="Roboto Mono"/>
                <a:ea typeface="Roboto Mono"/>
              </a:rPr>
              <a:t> in </a:t>
            </a:r>
            <a:r>
              <a:rPr lang="en-US" sz="1900" b="1" dirty="0">
                <a:solidFill>
                  <a:srgbClr val="7030A0"/>
                </a:solidFill>
                <a:highlight>
                  <a:srgbClr val="EFEFEF"/>
                </a:highlight>
                <a:latin typeface="Roboto Mono"/>
                <a:ea typeface="Roboto Mono"/>
              </a:rPr>
              <a:t>[('a',1), ('b',2), ('c',3), ('d',4)]</a:t>
            </a:r>
            <a:r>
              <a:rPr lang="en-US" sz="1900" b="1" dirty="0">
                <a:solidFill>
                  <a:schemeClr val="tx1"/>
                </a:solidFill>
                <a:highlight>
                  <a:srgbClr val="EFEFEF"/>
                </a:highlight>
                <a:latin typeface="Roboto Mono"/>
                <a:ea typeface="Roboto Mono"/>
              </a:rPr>
              <a:t>:</a:t>
            </a:r>
          </a:p>
          <a:p>
            <a:pPr lvl="1"/>
            <a:r>
              <a:rPr lang="en-US" b="1" dirty="0">
                <a:solidFill>
                  <a:schemeClr val="tx1"/>
                </a:solidFill>
              </a:rPr>
              <a:t>    </a:t>
            </a:r>
            <a:r>
              <a:rPr lang="en-US" sz="1900" b="1" dirty="0">
                <a:solidFill>
                  <a:schemeClr val="accent1">
                    <a:lumMod val="60000"/>
                    <a:lumOff val="40000"/>
                  </a:schemeClr>
                </a:solidFill>
                <a:highlight>
                  <a:srgbClr val="EFEFEF"/>
                </a:highlight>
                <a:latin typeface="Roboto Mono"/>
                <a:ea typeface="Roboto Mono"/>
              </a:rPr>
              <a:t>print(x)</a:t>
            </a:r>
            <a:endParaRPr sz="1900" b="1" dirty="0">
              <a:solidFill>
                <a:schemeClr val="accent1">
                  <a:lumMod val="60000"/>
                  <a:lumOff val="40000"/>
                </a:schemeClr>
              </a:solidFill>
              <a:highlight>
                <a:srgbClr val="EFEFEF"/>
              </a:highlight>
              <a:latin typeface="Roboto Mono"/>
              <a:ea typeface="Roboto Mono"/>
            </a:endParaRPr>
          </a:p>
        </p:txBody>
      </p:sp>
    </p:spTree>
    <p:extLst>
      <p:ext uri="{BB962C8B-B14F-4D97-AF65-F5344CB8AC3E}">
        <p14:creationId xmlns:p14="http://schemas.microsoft.com/office/powerpoint/2010/main" val="594896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List Comprehensions replace loops!</a:t>
            </a:r>
            <a:r>
              <a:rPr lang="en-US" sz="3400" b="0" dirty="0"/>
              <a:t>    </a:t>
            </a:r>
            <a:endParaRPr lang="en-US" dirty="0"/>
          </a:p>
        </p:txBody>
      </p:sp>
      <p:sp>
        <p:nvSpPr>
          <p:cNvPr id="64" name="Google Shape;64;p2"/>
          <p:cNvSpPr txBox="1">
            <a:spLocks noGrp="1"/>
          </p:cNvSpPr>
          <p:nvPr>
            <p:ph type="body" idx="1"/>
          </p:nvPr>
        </p:nvSpPr>
        <p:spPr>
          <a:xfrm>
            <a:off x="496657" y="1299625"/>
            <a:ext cx="10305818" cy="4577400"/>
          </a:xfrm>
          <a:prstGeom prst="rect">
            <a:avLst/>
          </a:prstGeom>
          <a:noFill/>
          <a:ln>
            <a:noFill/>
          </a:ln>
        </p:spPr>
        <p:txBody>
          <a:bodyPr spcFirstLastPara="1" wrap="square" lIns="91425" tIns="45700" rIns="91425" bIns="45700" anchor="t" anchorCtr="0">
            <a:normAutofit/>
          </a:bodyPr>
          <a:lstStyle/>
          <a:p>
            <a:pPr marL="101600" indent="0">
              <a:buNone/>
            </a:pPr>
            <a:r>
              <a:rPr lang="en-US" sz="1900" b="1" dirty="0" err="1">
                <a:solidFill>
                  <a:schemeClr val="tx1"/>
                </a:solidFill>
                <a:highlight>
                  <a:srgbClr val="EFEFEF"/>
                </a:highlight>
                <a:latin typeface="Roboto Mono"/>
                <a:ea typeface="Roboto Mono"/>
              </a:rPr>
              <a:t>nums</a:t>
            </a:r>
            <a:r>
              <a:rPr lang="en-US" sz="1900" b="1" dirty="0">
                <a:solidFill>
                  <a:schemeClr val="tx1"/>
                </a:solidFill>
                <a:highlight>
                  <a:srgbClr val="EFEFEF"/>
                </a:highlight>
                <a:latin typeface="Roboto Mono"/>
                <a:ea typeface="Roboto Mono"/>
              </a:rPr>
              <a:t> = [0, 1, 2, 3, 4, 5, 6, 7, 8, 9]</a:t>
            </a:r>
          </a:p>
          <a:p>
            <a:pPr marL="101600" indent="0">
              <a:buNone/>
            </a:pPr>
            <a:r>
              <a:rPr lang="en-US" sz="1900" b="1" dirty="0">
                <a:solidFill>
                  <a:srgbClr val="C00000"/>
                </a:solidFill>
                <a:highlight>
                  <a:srgbClr val="EFEFEF"/>
                </a:highlight>
                <a:latin typeface="Roboto Mono"/>
                <a:ea typeface="Roboto Mono"/>
              </a:rPr>
              <a:t>#  I want 'n*n' for each 'n’ in </a:t>
            </a:r>
            <a:r>
              <a:rPr lang="en-US" sz="1900" b="1" dirty="0" err="1">
                <a:solidFill>
                  <a:srgbClr val="C00000"/>
                </a:solidFill>
                <a:highlight>
                  <a:srgbClr val="EFEFEF"/>
                </a:highlight>
                <a:latin typeface="Roboto Mono"/>
                <a:ea typeface="Roboto Mono"/>
              </a:rPr>
              <a:t>nums</a:t>
            </a:r>
            <a:endParaRPr lang="en-US" sz="1900" b="1" dirty="0">
              <a:solidFill>
                <a:srgbClr val="C00000"/>
              </a:solidFill>
              <a:highlight>
                <a:srgbClr val="EFEFEF"/>
              </a:highlight>
              <a:latin typeface="Roboto Mono"/>
              <a:ea typeface="Roboto Mono"/>
            </a:endParaRPr>
          </a:p>
          <a:p>
            <a:pPr marL="101600" indent="0">
              <a:buNone/>
            </a:pPr>
            <a:r>
              <a:rPr lang="en-US" sz="1900" b="1" dirty="0">
                <a:solidFill>
                  <a:schemeClr val="tx1"/>
                </a:solidFill>
                <a:highlight>
                  <a:srgbClr val="EFEFEF"/>
                </a:highlight>
                <a:latin typeface="Roboto Mono"/>
                <a:ea typeface="Roboto Mono"/>
              </a:rPr>
              <a:t>squares = []</a:t>
            </a:r>
            <a:endParaRPr sz="1900" b="1" dirty="0">
              <a:solidFill>
                <a:schemeClr val="tx1"/>
              </a:solidFill>
              <a:highlight>
                <a:srgbClr val="EFEFEF"/>
              </a:highlight>
              <a:latin typeface="Roboto Mono"/>
              <a:ea typeface="Roboto Mono"/>
            </a:endParaRPr>
          </a:p>
          <a:p>
            <a:pPr marL="101600" indent="0">
              <a:buNone/>
            </a:pPr>
            <a:r>
              <a:rPr lang="en-US" sz="1900" b="1" dirty="0">
                <a:solidFill>
                  <a:schemeClr val="tx1"/>
                </a:solidFill>
                <a:highlight>
                  <a:srgbClr val="EFEFEF"/>
                </a:highlight>
                <a:latin typeface="Roboto Mono"/>
                <a:ea typeface="Roboto Mono"/>
              </a:rPr>
              <a:t>for n in </a:t>
            </a:r>
            <a:r>
              <a:rPr lang="en-US" sz="1900" b="1" dirty="0" err="1">
                <a:solidFill>
                  <a:schemeClr val="tx1"/>
                </a:solidFill>
                <a:highlight>
                  <a:srgbClr val="EFEFEF"/>
                </a:highlight>
                <a:latin typeface="Roboto Mono"/>
                <a:ea typeface="Roboto Mono"/>
              </a:rPr>
              <a:t>nums</a:t>
            </a:r>
            <a:r>
              <a:rPr lang="en-US" sz="1900" b="1" dirty="0">
                <a:solidFill>
                  <a:schemeClr val="tx1"/>
                </a:solidFill>
                <a:highlight>
                  <a:srgbClr val="EFEFEF"/>
                </a:highlight>
                <a:latin typeface="Roboto Mono"/>
                <a:ea typeface="Roboto Mono"/>
              </a:rPr>
              <a:t>:</a:t>
            </a:r>
            <a:endParaRPr sz="1900" b="1" dirty="0">
              <a:solidFill>
                <a:schemeClr val="tx1"/>
              </a:solidFill>
              <a:highlight>
                <a:srgbClr val="EFEFEF"/>
              </a:highlight>
              <a:latin typeface="Roboto Mono"/>
              <a:ea typeface="Roboto Mono"/>
            </a:endParaRPr>
          </a:p>
          <a:p>
            <a:pPr marL="101600" indent="0">
              <a:buNone/>
            </a:pPr>
            <a:r>
              <a:rPr lang="en-US" sz="1900" b="1" dirty="0">
                <a:solidFill>
                  <a:schemeClr val="tx1"/>
                </a:solidFill>
                <a:highlight>
                  <a:srgbClr val="EFEFEF"/>
                </a:highlight>
                <a:latin typeface="Roboto Mono"/>
                <a:ea typeface="Roboto Mono"/>
              </a:rPr>
              <a:t>  for n in </a:t>
            </a:r>
            <a:r>
              <a:rPr lang="en-US" sz="1900" b="1" dirty="0" err="1">
                <a:solidFill>
                  <a:schemeClr val="tx1"/>
                </a:solidFill>
                <a:highlight>
                  <a:srgbClr val="EFEFEF"/>
                </a:highlight>
                <a:latin typeface="Roboto Mono"/>
                <a:ea typeface="Roboto Mono"/>
              </a:rPr>
              <a:t>nums</a:t>
            </a:r>
            <a:r>
              <a:rPr lang="en-US" sz="1900" b="1" dirty="0">
                <a:solidFill>
                  <a:schemeClr val="tx1"/>
                </a:solidFill>
                <a:highlight>
                  <a:srgbClr val="EFEFEF"/>
                </a:highlight>
                <a:latin typeface="Roboto Mono"/>
                <a:ea typeface="Roboto Mono"/>
              </a:rPr>
              <a:t>:</a:t>
            </a:r>
            <a:endParaRPr sz="1900" b="1" dirty="0">
              <a:solidFill>
                <a:schemeClr val="tx1"/>
              </a:solidFill>
              <a:highlight>
                <a:srgbClr val="EFEFEF"/>
              </a:highlight>
              <a:latin typeface="Roboto Mono"/>
              <a:ea typeface="Roboto Mono"/>
            </a:endParaRPr>
          </a:p>
          <a:p>
            <a:pPr marL="101600" indent="0">
              <a:buNone/>
            </a:pPr>
            <a:r>
              <a:rPr lang="en-US" sz="1900" b="1" dirty="0">
                <a:solidFill>
                  <a:schemeClr val="tx1"/>
                </a:solidFill>
                <a:highlight>
                  <a:srgbClr val="EFEFEF"/>
                </a:highlight>
                <a:latin typeface="Roboto Mono"/>
                <a:ea typeface="Roboto Mono"/>
              </a:rPr>
              <a:t>    </a:t>
            </a:r>
            <a:r>
              <a:rPr lang="en-US" sz="1900" b="1" dirty="0" err="1">
                <a:solidFill>
                  <a:schemeClr val="tx1"/>
                </a:solidFill>
                <a:highlight>
                  <a:srgbClr val="EFEFEF"/>
                </a:highlight>
                <a:latin typeface="Roboto Mono"/>
                <a:ea typeface="Roboto Mono"/>
              </a:rPr>
              <a:t>squares.append</a:t>
            </a:r>
            <a:r>
              <a:rPr lang="en-US" sz="1900" b="1" dirty="0">
                <a:solidFill>
                  <a:schemeClr val="tx1"/>
                </a:solidFill>
                <a:highlight>
                  <a:srgbClr val="EFEFEF"/>
                </a:highlight>
                <a:latin typeface="Roboto Mono"/>
                <a:ea typeface="Roboto Mono"/>
              </a:rPr>
              <a:t>(x*x)</a:t>
            </a:r>
            <a:endParaRPr sz="1900" b="1" dirty="0">
              <a:solidFill>
                <a:schemeClr val="tx1"/>
              </a:solidFill>
              <a:highlight>
                <a:srgbClr val="EFEFEF"/>
              </a:highlight>
              <a:latin typeface="Roboto Mono"/>
              <a:ea typeface="Roboto Mono"/>
            </a:endParaRPr>
          </a:p>
          <a:p>
            <a:pPr marL="101600" lvl="0" indent="0" algn="l">
              <a:spcAft>
                <a:spcPts val="0"/>
              </a:spcAft>
              <a:buSzPts val="2000"/>
              <a:buNone/>
            </a:pPr>
            <a:r>
              <a:rPr lang="en-US" sz="1900" b="1" dirty="0">
                <a:solidFill>
                  <a:schemeClr val="tx1"/>
                </a:solidFill>
                <a:highlight>
                  <a:srgbClr val="EFEFEF"/>
                </a:highlight>
                <a:latin typeface="Roboto Mono"/>
                <a:ea typeface="Roboto Mono"/>
              </a:rPr>
              <a:t>print(squares)</a:t>
            </a:r>
            <a:endParaRPr sz="1900" b="1" dirty="0">
              <a:solidFill>
                <a:schemeClr val="tx1"/>
              </a:solidFill>
              <a:highlight>
                <a:srgbClr val="EFEFEF"/>
              </a:highlight>
              <a:latin typeface="Roboto Mono"/>
              <a:ea typeface="Roboto Mono"/>
            </a:endParaRPr>
          </a:p>
          <a:p>
            <a:pPr marL="101600" indent="0">
              <a:buNone/>
            </a:pPr>
            <a:endParaRPr lang="en-US" sz="1900" b="1" dirty="0">
              <a:solidFill>
                <a:schemeClr val="tx1"/>
              </a:solidFill>
              <a:highlight>
                <a:srgbClr val="EFEFEF"/>
              </a:highlight>
              <a:latin typeface="Roboto Mono"/>
              <a:ea typeface="Roboto Mono"/>
            </a:endParaRPr>
          </a:p>
          <a:p>
            <a:pPr marL="101600" indent="0">
              <a:buNone/>
            </a:pPr>
            <a:r>
              <a:rPr lang="en-US" sz="1900" dirty="0">
                <a:solidFill>
                  <a:schemeClr val="tx1"/>
                </a:solidFill>
                <a:highlight>
                  <a:srgbClr val="EFEFEF"/>
                </a:highlight>
                <a:latin typeface="Roboto Mono"/>
                <a:ea typeface="Roboto Mono"/>
              </a:rPr>
              <a:t>squares = [x*x for x in </a:t>
            </a:r>
            <a:r>
              <a:rPr lang="en-US" sz="1900" dirty="0" err="1">
                <a:solidFill>
                  <a:schemeClr val="tx1"/>
                </a:solidFill>
                <a:highlight>
                  <a:srgbClr val="EFEFEF"/>
                </a:highlight>
                <a:latin typeface="Roboto Mono"/>
                <a:ea typeface="Roboto Mono"/>
              </a:rPr>
              <a:t>nums</a:t>
            </a:r>
            <a:r>
              <a:rPr lang="en-US" sz="1900" dirty="0">
                <a:solidFill>
                  <a:schemeClr val="tx1"/>
                </a:solidFill>
                <a:highlight>
                  <a:srgbClr val="EFEFEF"/>
                </a:highlight>
                <a:latin typeface="Roboto Mono"/>
                <a:ea typeface="Roboto Mono"/>
              </a:rPr>
              <a:t>]</a:t>
            </a:r>
          </a:p>
          <a:p>
            <a:pPr marL="101600" indent="0">
              <a:buNone/>
            </a:pPr>
            <a:r>
              <a:rPr lang="en-US" sz="1900" dirty="0">
                <a:solidFill>
                  <a:schemeClr val="tx1"/>
                </a:solidFill>
                <a:highlight>
                  <a:srgbClr val="EFEFEF"/>
                </a:highlight>
                <a:latin typeface="Roboto Mono"/>
                <a:ea typeface="Roboto Mono"/>
              </a:rPr>
              <a:t>print(squares)</a:t>
            </a:r>
          </a:p>
          <a:p>
            <a:pPr marL="0" lvl="0" indent="0" algn="l">
              <a:lnSpc>
                <a:spcPct val="140000"/>
              </a:lnSpc>
              <a:spcBef>
                <a:spcPts val="0"/>
              </a:spcBef>
              <a:spcAft>
                <a:spcPts val="0"/>
              </a:spcAft>
              <a:buSzPts val="2000"/>
              <a:buNone/>
            </a:pPr>
            <a:endParaRPr lang="en-US" dirty="0"/>
          </a:p>
        </p:txBody>
      </p:sp>
      <p:pic>
        <p:nvPicPr>
          <p:cNvPr id="3" name="Picture 3">
            <a:extLst>
              <a:ext uri="{FF2B5EF4-FFF2-40B4-BE49-F238E27FC236}">
                <a16:creationId xmlns:a16="http://schemas.microsoft.com/office/drawing/2014/main" id="{2660310C-3D5C-4638-A2EB-76FBEE955152}"/>
              </a:ext>
            </a:extLst>
          </p:cNvPr>
          <p:cNvPicPr>
            <a:picLocks noChangeAspect="1"/>
          </p:cNvPicPr>
          <p:nvPr/>
        </p:nvPicPr>
        <p:blipFill>
          <a:blip r:embed="rId3"/>
          <a:stretch>
            <a:fillRect/>
          </a:stretch>
        </p:blipFill>
        <p:spPr>
          <a:xfrm>
            <a:off x="7813963" y="47160"/>
            <a:ext cx="3726872" cy="542988"/>
          </a:xfrm>
          <a:prstGeom prst="rect">
            <a:avLst/>
          </a:prstGeom>
        </p:spPr>
      </p:pic>
      <p:pic>
        <p:nvPicPr>
          <p:cNvPr id="10" name="Picture 5" descr="A close up of a logo&#10;&#10;Description automatically generated">
            <a:extLst>
              <a:ext uri="{FF2B5EF4-FFF2-40B4-BE49-F238E27FC236}">
                <a16:creationId xmlns:a16="http://schemas.microsoft.com/office/drawing/2014/main" id="{6676C98F-C569-4B9A-9171-6C30642088DF}"/>
              </a:ext>
            </a:extLst>
          </p:cNvPr>
          <p:cNvPicPr>
            <a:picLocks noChangeAspect="1"/>
          </p:cNvPicPr>
          <p:nvPr/>
        </p:nvPicPr>
        <p:blipFill>
          <a:blip r:embed="rId4"/>
          <a:stretch>
            <a:fillRect/>
          </a:stretch>
        </p:blipFill>
        <p:spPr>
          <a:xfrm>
            <a:off x="540326" y="4334675"/>
            <a:ext cx="7620000" cy="1139667"/>
          </a:xfrm>
          <a:prstGeom prst="rect">
            <a:avLst/>
          </a:prstGeom>
        </p:spPr>
      </p:pic>
      <p:pic>
        <p:nvPicPr>
          <p:cNvPr id="5" name="Picture 5" descr="A close up of a logo&#10;&#10;Description automatically generated">
            <a:extLst>
              <a:ext uri="{FF2B5EF4-FFF2-40B4-BE49-F238E27FC236}">
                <a16:creationId xmlns:a16="http://schemas.microsoft.com/office/drawing/2014/main" id="{D2221D8A-E6E4-41CF-A7B9-CF085E9644D5}"/>
              </a:ext>
            </a:extLst>
          </p:cNvPr>
          <p:cNvPicPr>
            <a:picLocks noChangeAspect="1"/>
          </p:cNvPicPr>
          <p:nvPr/>
        </p:nvPicPr>
        <p:blipFill>
          <a:blip r:embed="rId4"/>
          <a:stretch>
            <a:fillRect/>
          </a:stretch>
        </p:blipFill>
        <p:spPr>
          <a:xfrm>
            <a:off x="540327" y="1300531"/>
            <a:ext cx="7620000" cy="2885339"/>
          </a:xfrm>
          <a:prstGeom prst="rect">
            <a:avLst/>
          </a:prstGeom>
        </p:spPr>
      </p:pic>
    </p:spTree>
    <p:extLst>
      <p:ext uri="{BB962C8B-B14F-4D97-AF65-F5344CB8AC3E}">
        <p14:creationId xmlns:p14="http://schemas.microsoft.com/office/powerpoint/2010/main" val="1780017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List Comprehensions replace loops!</a:t>
            </a:r>
            <a:r>
              <a:rPr lang="en-US" sz="3400" b="0" dirty="0"/>
              <a:t>    </a:t>
            </a:r>
            <a:endParaRPr lang="en-US"/>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101600" indent="0">
              <a:buNone/>
            </a:pPr>
            <a:r>
              <a:rPr lang="en-US" b="1" dirty="0">
                <a:solidFill>
                  <a:schemeClr val="tx1"/>
                </a:solidFill>
                <a:highlight>
                  <a:srgbClr val="EFEFEF"/>
                </a:highlight>
                <a:latin typeface="Roboto Mono"/>
                <a:ea typeface="Roboto Mono"/>
              </a:rPr>
              <a:t>&gt;&gt;&gt; li = [3, 6, 2, 7]</a:t>
            </a:r>
          </a:p>
          <a:p>
            <a:pPr marL="101600" indent="0">
              <a:buNone/>
            </a:pPr>
            <a:r>
              <a:rPr lang="en-US" b="1" dirty="0">
                <a:solidFill>
                  <a:schemeClr val="tx1"/>
                </a:solidFill>
                <a:highlight>
                  <a:srgbClr val="EFEFEF"/>
                </a:highlight>
                <a:latin typeface="Roboto Mono"/>
                <a:ea typeface="Roboto Mono"/>
              </a:rPr>
              <a:t>&gt;&gt;&gt; [</a:t>
            </a:r>
            <a:r>
              <a:rPr lang="en-US" b="1" dirty="0" err="1">
                <a:solidFill>
                  <a:schemeClr val="accent1">
                    <a:lumMod val="60000"/>
                    <a:lumOff val="40000"/>
                  </a:schemeClr>
                </a:solidFill>
                <a:highlight>
                  <a:srgbClr val="EFEFEF"/>
                </a:highlight>
                <a:latin typeface="Roboto Mono"/>
                <a:ea typeface="Roboto Mono"/>
              </a:rPr>
              <a:t>elem</a:t>
            </a:r>
            <a:r>
              <a:rPr lang="en-US" b="1" dirty="0">
                <a:solidFill>
                  <a:schemeClr val="accent1">
                    <a:lumMod val="60000"/>
                    <a:lumOff val="40000"/>
                  </a:schemeClr>
                </a:solidFill>
                <a:highlight>
                  <a:srgbClr val="EFEFEF"/>
                </a:highlight>
                <a:latin typeface="Roboto Mono"/>
                <a:ea typeface="Roboto Mono"/>
              </a:rPr>
              <a:t> * 2</a:t>
            </a:r>
            <a:r>
              <a:rPr lang="en-US" b="1" dirty="0">
                <a:solidFill>
                  <a:schemeClr val="tx1"/>
                </a:solidFill>
                <a:highlight>
                  <a:srgbClr val="EFEFEF"/>
                </a:highlight>
                <a:latin typeface="Roboto Mono"/>
                <a:ea typeface="Roboto Mono"/>
              </a:rPr>
              <a:t> for </a:t>
            </a:r>
            <a:r>
              <a:rPr lang="en-US" b="1" dirty="0" err="1">
                <a:solidFill>
                  <a:srgbClr val="FF0000"/>
                </a:solidFill>
                <a:highlight>
                  <a:srgbClr val="EFEFEF"/>
                </a:highlight>
                <a:latin typeface="Roboto Mono"/>
                <a:ea typeface="Roboto Mono"/>
              </a:rPr>
              <a:t>elem</a:t>
            </a:r>
            <a:r>
              <a:rPr lang="en-US" b="1" dirty="0">
                <a:solidFill>
                  <a:schemeClr val="tx1"/>
                </a:solidFill>
                <a:highlight>
                  <a:srgbClr val="EFEFEF"/>
                </a:highlight>
                <a:latin typeface="Roboto Mono"/>
                <a:ea typeface="Roboto Mono"/>
              </a:rPr>
              <a:t> in </a:t>
            </a:r>
            <a:r>
              <a:rPr lang="en-US" b="1" dirty="0">
                <a:solidFill>
                  <a:srgbClr val="7030A0"/>
                </a:solidFill>
                <a:highlight>
                  <a:srgbClr val="EFEFEF"/>
                </a:highlight>
                <a:latin typeface="Roboto Mono"/>
                <a:ea typeface="Roboto Mono"/>
              </a:rPr>
              <a:t>li</a:t>
            </a:r>
            <a:r>
              <a:rPr lang="en-US" b="1" dirty="0">
                <a:solidFill>
                  <a:schemeClr val="tx1"/>
                </a:solidFill>
                <a:highlight>
                  <a:srgbClr val="EFEFEF"/>
                </a:highlight>
                <a:latin typeface="Roboto Mono"/>
                <a:ea typeface="Roboto Mono"/>
              </a:rPr>
              <a:t>]</a:t>
            </a:r>
            <a:endParaRPr b="1">
              <a:solidFill>
                <a:schemeClr val="tx1"/>
              </a:solidFill>
              <a:highlight>
                <a:srgbClr val="EFEFEF"/>
              </a:highlight>
              <a:latin typeface="Roboto Mono"/>
              <a:ea typeface="Roboto Mono"/>
            </a:endParaRPr>
          </a:p>
          <a:p>
            <a:pPr marL="101600" indent="0">
              <a:buNone/>
            </a:pPr>
            <a:r>
              <a:rPr lang="en-US" b="1" dirty="0">
                <a:solidFill>
                  <a:schemeClr val="tx1"/>
                </a:solidFill>
                <a:highlight>
                  <a:srgbClr val="EFEFEF"/>
                </a:highlight>
                <a:latin typeface="Roboto Mono"/>
                <a:ea typeface="Roboto Mono"/>
              </a:rPr>
              <a:t>[6, 12, 4, 14]</a:t>
            </a:r>
            <a:endParaRPr b="1">
              <a:solidFill>
                <a:schemeClr val="tx1"/>
              </a:solidFill>
              <a:highlight>
                <a:srgbClr val="EFEFEF"/>
              </a:highlight>
              <a:latin typeface="Roboto Mono"/>
              <a:ea typeface="Roboto Mono"/>
            </a:endParaRPr>
          </a:p>
          <a:p>
            <a:pPr marL="101600" lvl="0" indent="0">
              <a:buNone/>
            </a:pPr>
            <a:endParaRPr lang="en-US" b="1" dirty="0">
              <a:solidFill>
                <a:schemeClr val="tx1"/>
              </a:solidFill>
              <a:highlight>
                <a:srgbClr val="EFEFEF"/>
              </a:highlight>
              <a:latin typeface="Roboto Mono"/>
              <a:ea typeface="Roboto Mono"/>
            </a:endParaRPr>
          </a:p>
          <a:p>
            <a:pPr marL="101600" indent="0">
              <a:buNone/>
            </a:pPr>
            <a:r>
              <a:rPr lang="en-US" b="1" dirty="0">
                <a:solidFill>
                  <a:schemeClr val="tx1"/>
                </a:solidFill>
                <a:highlight>
                  <a:srgbClr val="EFEFEF"/>
                </a:highlight>
                <a:latin typeface="Roboto Mono"/>
                <a:ea typeface="Roboto Mono"/>
              </a:rPr>
              <a:t>&gt;&gt;&gt; </a:t>
            </a:r>
            <a:r>
              <a:rPr lang="en-US" b="1" dirty="0">
                <a:solidFill>
                  <a:srgbClr val="7030A0"/>
                </a:solidFill>
                <a:highlight>
                  <a:srgbClr val="EFEFEF"/>
                </a:highlight>
                <a:latin typeface="Roboto Mono"/>
                <a:ea typeface="Roboto Mono"/>
              </a:rPr>
              <a:t>li = [('a', 1), ('b', 2), ('c', 7)]</a:t>
            </a:r>
          </a:p>
          <a:p>
            <a:pPr marL="101600" indent="0">
              <a:buNone/>
            </a:pPr>
            <a:r>
              <a:rPr lang="en-US" b="1" dirty="0">
                <a:solidFill>
                  <a:schemeClr val="tx1"/>
                </a:solidFill>
                <a:highlight>
                  <a:srgbClr val="EFEFEF"/>
                </a:highlight>
                <a:latin typeface="Roboto Mono"/>
                <a:ea typeface="Roboto Mono"/>
              </a:rPr>
              <a:t>&gt;&gt;&gt; [</a:t>
            </a:r>
            <a:r>
              <a:rPr lang="en-US" b="1" dirty="0">
                <a:solidFill>
                  <a:schemeClr val="accent1">
                    <a:lumMod val="60000"/>
                    <a:lumOff val="40000"/>
                  </a:schemeClr>
                </a:solidFill>
                <a:highlight>
                  <a:srgbClr val="EFEFEF"/>
                </a:highlight>
                <a:latin typeface="Roboto Mono"/>
                <a:ea typeface="Roboto Mono"/>
              </a:rPr>
              <a:t>n * 3</a:t>
            </a:r>
            <a:r>
              <a:rPr lang="en-US" b="1" dirty="0">
                <a:solidFill>
                  <a:schemeClr val="tx1"/>
                </a:solidFill>
                <a:highlight>
                  <a:srgbClr val="EFEFEF"/>
                </a:highlight>
                <a:latin typeface="Roboto Mono"/>
                <a:ea typeface="Roboto Mono"/>
              </a:rPr>
              <a:t> for </a:t>
            </a:r>
            <a:r>
              <a:rPr lang="en-US" b="1" dirty="0">
                <a:solidFill>
                  <a:srgbClr val="FF0000"/>
                </a:solidFill>
                <a:highlight>
                  <a:srgbClr val="EFEFEF"/>
                </a:highlight>
                <a:latin typeface="Roboto Mono"/>
                <a:ea typeface="Roboto Mono"/>
              </a:rPr>
              <a:t>(x, n)</a:t>
            </a:r>
            <a:r>
              <a:rPr lang="en-US" b="1" dirty="0">
                <a:solidFill>
                  <a:schemeClr val="tx1"/>
                </a:solidFill>
                <a:highlight>
                  <a:srgbClr val="EFEFEF"/>
                </a:highlight>
                <a:latin typeface="Roboto Mono"/>
                <a:ea typeface="Roboto Mono"/>
              </a:rPr>
              <a:t> in li]</a:t>
            </a:r>
          </a:p>
          <a:p>
            <a:pPr marL="101600" indent="0">
              <a:buNone/>
            </a:pPr>
            <a:r>
              <a:rPr lang="en-US" b="1" dirty="0">
                <a:solidFill>
                  <a:schemeClr val="tx1"/>
                </a:solidFill>
                <a:highlight>
                  <a:srgbClr val="EFEFEF"/>
                </a:highlight>
                <a:latin typeface="Roboto Mono"/>
                <a:ea typeface="Roboto Mono"/>
              </a:rPr>
              <a:t>[3, 6, 21]</a:t>
            </a:r>
          </a:p>
          <a:p>
            <a:pPr marL="101600" indent="0">
              <a:buNone/>
            </a:pPr>
            <a:endParaRPr lang="en-US" b="1" dirty="0"/>
          </a:p>
          <a:p>
            <a:pPr marL="0" indent="0">
              <a:lnSpc>
                <a:spcPct val="140000"/>
              </a:lnSpc>
              <a:spcBef>
                <a:spcPts val="0"/>
              </a:spcBef>
              <a:buNone/>
            </a:pPr>
            <a:endParaRPr lang="en-US" dirty="0"/>
          </a:p>
        </p:txBody>
      </p:sp>
      <p:pic>
        <p:nvPicPr>
          <p:cNvPr id="3" name="Picture 3">
            <a:extLst>
              <a:ext uri="{FF2B5EF4-FFF2-40B4-BE49-F238E27FC236}">
                <a16:creationId xmlns:a16="http://schemas.microsoft.com/office/drawing/2014/main" id="{4C8D132A-D272-4D3E-A911-A89EC7386F90}"/>
              </a:ext>
            </a:extLst>
          </p:cNvPr>
          <p:cNvPicPr>
            <a:picLocks noChangeAspect="1"/>
          </p:cNvPicPr>
          <p:nvPr/>
        </p:nvPicPr>
        <p:blipFill>
          <a:blip r:embed="rId3"/>
          <a:stretch>
            <a:fillRect/>
          </a:stretch>
        </p:blipFill>
        <p:spPr>
          <a:xfrm>
            <a:off x="7813963" y="47160"/>
            <a:ext cx="3726872" cy="542988"/>
          </a:xfrm>
          <a:prstGeom prst="rect">
            <a:avLst/>
          </a:prstGeom>
        </p:spPr>
      </p:pic>
      <p:pic>
        <p:nvPicPr>
          <p:cNvPr id="4" name="Picture 5" descr="A close up of a logo&#10;&#10;Description automatically generated">
            <a:extLst>
              <a:ext uri="{FF2B5EF4-FFF2-40B4-BE49-F238E27FC236}">
                <a16:creationId xmlns:a16="http://schemas.microsoft.com/office/drawing/2014/main" id="{FA462A4A-ACC6-4931-AF14-16FE5B6B8D69}"/>
              </a:ext>
            </a:extLst>
          </p:cNvPr>
          <p:cNvPicPr>
            <a:picLocks noChangeAspect="1"/>
          </p:cNvPicPr>
          <p:nvPr/>
        </p:nvPicPr>
        <p:blipFill>
          <a:blip r:embed="rId4"/>
          <a:stretch>
            <a:fillRect/>
          </a:stretch>
        </p:blipFill>
        <p:spPr>
          <a:xfrm>
            <a:off x="512617" y="1300531"/>
            <a:ext cx="7509164" cy="1375195"/>
          </a:xfrm>
          <a:prstGeom prst="rect">
            <a:avLst/>
          </a:prstGeom>
        </p:spPr>
      </p:pic>
      <p:pic>
        <p:nvPicPr>
          <p:cNvPr id="11" name="Picture 5" descr="A close up of a logo&#10;&#10;Description automatically generated">
            <a:extLst>
              <a:ext uri="{FF2B5EF4-FFF2-40B4-BE49-F238E27FC236}">
                <a16:creationId xmlns:a16="http://schemas.microsoft.com/office/drawing/2014/main" id="{B0B45FFA-35A7-4F8A-87C3-9D92228296CD}"/>
              </a:ext>
            </a:extLst>
          </p:cNvPr>
          <p:cNvPicPr>
            <a:picLocks noChangeAspect="1"/>
          </p:cNvPicPr>
          <p:nvPr/>
        </p:nvPicPr>
        <p:blipFill>
          <a:blip r:embed="rId4"/>
          <a:stretch>
            <a:fillRect/>
          </a:stretch>
        </p:blipFill>
        <p:spPr>
          <a:xfrm>
            <a:off x="512617" y="2893803"/>
            <a:ext cx="7509164" cy="1375195"/>
          </a:xfrm>
          <a:prstGeom prst="rect">
            <a:avLst/>
          </a:prstGeom>
        </p:spPr>
      </p:pic>
    </p:spTree>
    <p:extLst>
      <p:ext uri="{BB962C8B-B14F-4D97-AF65-F5344CB8AC3E}">
        <p14:creationId xmlns:p14="http://schemas.microsoft.com/office/powerpoint/2010/main" val="4284916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Filtered List Comprehensions</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101600" indent="0">
              <a:buNone/>
            </a:pPr>
            <a:r>
              <a:rPr lang="en-US" b="1" dirty="0"/>
              <a:t>&gt;&gt;&gt; </a:t>
            </a:r>
            <a:r>
              <a:rPr lang="en-US" b="1" dirty="0">
                <a:solidFill>
                  <a:schemeClr val="tx1"/>
                </a:solidFill>
                <a:highlight>
                  <a:srgbClr val="EFEFEF"/>
                </a:highlight>
                <a:latin typeface="Roboto Mono"/>
                <a:ea typeface="Roboto Mono"/>
              </a:rPr>
              <a:t>li = [3, 6, 2, 7, 1, 9]</a:t>
            </a:r>
          </a:p>
          <a:p>
            <a:pPr marL="101600" indent="0">
              <a:buNone/>
            </a:pPr>
            <a:r>
              <a:rPr lang="en-US" b="1" dirty="0"/>
              <a:t>&gt;&gt;&gt; </a:t>
            </a:r>
            <a:r>
              <a:rPr lang="en-US" b="1" dirty="0">
                <a:solidFill>
                  <a:schemeClr val="tx1"/>
                </a:solidFill>
                <a:highlight>
                  <a:srgbClr val="EFEFEF"/>
                </a:highlight>
                <a:latin typeface="Roboto Mono"/>
                <a:ea typeface="Roboto Mono"/>
              </a:rPr>
              <a:t>[</a:t>
            </a:r>
            <a:r>
              <a:rPr lang="en-US" b="1" dirty="0" err="1">
                <a:solidFill>
                  <a:schemeClr val="accent1">
                    <a:lumMod val="60000"/>
                    <a:lumOff val="40000"/>
                  </a:schemeClr>
                </a:solidFill>
                <a:highlight>
                  <a:srgbClr val="EFEFEF"/>
                </a:highlight>
                <a:latin typeface="Roboto Mono"/>
                <a:ea typeface="Roboto Mono"/>
              </a:rPr>
              <a:t>elem</a:t>
            </a:r>
            <a:r>
              <a:rPr lang="en-US" b="1" dirty="0">
                <a:solidFill>
                  <a:schemeClr val="accent1">
                    <a:lumMod val="60000"/>
                    <a:lumOff val="40000"/>
                  </a:schemeClr>
                </a:solidFill>
                <a:highlight>
                  <a:srgbClr val="EFEFEF"/>
                </a:highlight>
                <a:latin typeface="Roboto Mono"/>
                <a:ea typeface="Roboto Mono"/>
              </a:rPr>
              <a:t> * 2</a:t>
            </a:r>
            <a:r>
              <a:rPr lang="en-US" b="1" dirty="0">
                <a:solidFill>
                  <a:schemeClr val="tx1"/>
                </a:solidFill>
                <a:highlight>
                  <a:srgbClr val="EFEFEF"/>
                </a:highlight>
                <a:latin typeface="Roboto Mono"/>
                <a:ea typeface="Roboto Mono"/>
              </a:rPr>
              <a:t> for </a:t>
            </a:r>
            <a:r>
              <a:rPr lang="en-US" b="1" dirty="0" err="1">
                <a:solidFill>
                  <a:srgbClr val="FF0000"/>
                </a:solidFill>
                <a:highlight>
                  <a:srgbClr val="EFEFEF"/>
                </a:highlight>
                <a:latin typeface="Roboto Mono"/>
                <a:ea typeface="Roboto Mono"/>
              </a:rPr>
              <a:t>elem</a:t>
            </a:r>
            <a:r>
              <a:rPr lang="en-US" b="1" dirty="0">
                <a:solidFill>
                  <a:srgbClr val="FF0000"/>
                </a:solidFill>
                <a:highlight>
                  <a:srgbClr val="EFEFEF"/>
                </a:highlight>
                <a:latin typeface="Roboto Mono"/>
                <a:ea typeface="Roboto Mono"/>
              </a:rPr>
              <a:t> </a:t>
            </a:r>
            <a:r>
              <a:rPr lang="en-US" b="1" dirty="0">
                <a:solidFill>
                  <a:schemeClr val="tx1"/>
                </a:solidFill>
                <a:highlight>
                  <a:srgbClr val="EFEFEF"/>
                </a:highlight>
                <a:latin typeface="Roboto Mono"/>
                <a:ea typeface="Roboto Mono"/>
              </a:rPr>
              <a:t>in </a:t>
            </a:r>
            <a:r>
              <a:rPr lang="en-US" b="1" dirty="0">
                <a:solidFill>
                  <a:srgbClr val="7030A0"/>
                </a:solidFill>
                <a:highlight>
                  <a:srgbClr val="EFEFEF"/>
                </a:highlight>
                <a:latin typeface="Roboto Mono"/>
                <a:ea typeface="Roboto Mono"/>
              </a:rPr>
              <a:t>li </a:t>
            </a:r>
            <a:r>
              <a:rPr lang="en-US" b="1" dirty="0">
                <a:solidFill>
                  <a:schemeClr val="tx1"/>
                </a:solidFill>
                <a:highlight>
                  <a:srgbClr val="EFEFEF"/>
                </a:highlight>
                <a:latin typeface="Roboto Mono"/>
                <a:ea typeface="Roboto Mono"/>
              </a:rPr>
              <a:t>if </a:t>
            </a:r>
            <a:r>
              <a:rPr lang="en-US" b="1" dirty="0" err="1">
                <a:solidFill>
                  <a:srgbClr val="00B050"/>
                </a:solidFill>
                <a:highlight>
                  <a:srgbClr val="EFEFEF"/>
                </a:highlight>
                <a:latin typeface="Roboto Mono"/>
                <a:ea typeface="Roboto Mono"/>
              </a:rPr>
              <a:t>elem</a:t>
            </a:r>
            <a:r>
              <a:rPr lang="en-US" b="1" dirty="0">
                <a:solidFill>
                  <a:srgbClr val="00B050"/>
                </a:solidFill>
                <a:highlight>
                  <a:srgbClr val="EFEFEF"/>
                </a:highlight>
                <a:latin typeface="Roboto Mono"/>
                <a:ea typeface="Roboto Mono"/>
              </a:rPr>
              <a:t> &gt; 4</a:t>
            </a:r>
            <a:r>
              <a:rPr lang="en-US" b="1" dirty="0">
                <a:solidFill>
                  <a:schemeClr val="tx1"/>
                </a:solidFill>
                <a:highlight>
                  <a:srgbClr val="EFEFEF"/>
                </a:highlight>
                <a:latin typeface="Roboto Mono"/>
                <a:ea typeface="Roboto Mono"/>
              </a:rPr>
              <a:t>]</a:t>
            </a:r>
          </a:p>
          <a:p>
            <a:pPr marL="101600" indent="0">
              <a:buNone/>
            </a:pPr>
            <a:r>
              <a:rPr lang="en-US" b="1" dirty="0"/>
              <a:t>[12, 14, 18]</a:t>
            </a:r>
            <a:endParaRPr lang="en-US" dirty="0"/>
          </a:p>
          <a:p>
            <a:pPr marL="101600" indent="0">
              <a:buNone/>
            </a:pPr>
            <a:endParaRPr lang="en-US" b="1" dirty="0"/>
          </a:p>
          <a:p>
            <a:pPr marL="444500" indent="-342900"/>
            <a:r>
              <a:rPr lang="en-US" b="1" dirty="0"/>
              <a:t>Only 6, 7, and 9 satisfy the filter condition. </a:t>
            </a:r>
            <a:endParaRPr lang="en-US" dirty="0"/>
          </a:p>
          <a:p>
            <a:pPr marL="444500" indent="-342900"/>
            <a:r>
              <a:rPr lang="en-US" b="1" dirty="0"/>
              <a:t>So, only 12, 14, and 18 are produced.</a:t>
            </a:r>
            <a:endParaRPr dirty="0"/>
          </a:p>
          <a:p>
            <a:pPr marL="0" lvl="0" indent="0" algn="l">
              <a:lnSpc>
                <a:spcPct val="140000"/>
              </a:lnSpc>
              <a:spcBef>
                <a:spcPts val="0"/>
              </a:spcBef>
              <a:spcAft>
                <a:spcPts val="0"/>
              </a:spcAft>
              <a:buSzPts val="2000"/>
              <a:buNone/>
            </a:pPr>
            <a:endParaRPr lang="en-US" dirty="0"/>
          </a:p>
        </p:txBody>
      </p:sp>
      <p:pic>
        <p:nvPicPr>
          <p:cNvPr id="3" name="Picture 3" descr="A close up of a sign&#10;&#10;Description automatically generated">
            <a:extLst>
              <a:ext uri="{FF2B5EF4-FFF2-40B4-BE49-F238E27FC236}">
                <a16:creationId xmlns:a16="http://schemas.microsoft.com/office/drawing/2014/main" id="{58BCD77D-3CAE-404E-A504-296C38F057B4}"/>
              </a:ext>
            </a:extLst>
          </p:cNvPr>
          <p:cNvPicPr>
            <a:picLocks noChangeAspect="1"/>
          </p:cNvPicPr>
          <p:nvPr/>
        </p:nvPicPr>
        <p:blipFill>
          <a:blip r:embed="rId3"/>
          <a:stretch>
            <a:fillRect/>
          </a:stretch>
        </p:blipFill>
        <p:spPr>
          <a:xfrm>
            <a:off x="7051964" y="70761"/>
            <a:ext cx="4211781" cy="551205"/>
          </a:xfrm>
          <a:prstGeom prst="rect">
            <a:avLst/>
          </a:prstGeom>
        </p:spPr>
      </p:pic>
      <p:pic>
        <p:nvPicPr>
          <p:cNvPr id="4" name="Picture 5" descr="A close up of a logo&#10;&#10;Description automatically generated">
            <a:extLst>
              <a:ext uri="{FF2B5EF4-FFF2-40B4-BE49-F238E27FC236}">
                <a16:creationId xmlns:a16="http://schemas.microsoft.com/office/drawing/2014/main" id="{5D11637D-3194-4AED-B582-13D4C5CEF891}"/>
              </a:ext>
            </a:extLst>
          </p:cNvPr>
          <p:cNvPicPr>
            <a:picLocks noChangeAspect="1"/>
          </p:cNvPicPr>
          <p:nvPr/>
        </p:nvPicPr>
        <p:blipFill>
          <a:blip r:embed="rId4"/>
          <a:stretch>
            <a:fillRect/>
          </a:stretch>
        </p:blipFill>
        <p:spPr>
          <a:xfrm>
            <a:off x="498763" y="1300531"/>
            <a:ext cx="7509164" cy="1375195"/>
          </a:xfrm>
          <a:prstGeom prst="rect">
            <a:avLst/>
          </a:prstGeom>
        </p:spPr>
      </p:pic>
    </p:spTree>
    <p:extLst>
      <p:ext uri="{BB962C8B-B14F-4D97-AF65-F5344CB8AC3E}">
        <p14:creationId xmlns:p14="http://schemas.microsoft.com/office/powerpoint/2010/main" val="2186244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List Comprehension extra </a:t>
            </a:r>
            <a:r>
              <a:rPr lang="en-US" sz="3400" i="1" dirty="0"/>
              <a:t>for</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fontScale="92500" lnSpcReduction="20000"/>
          </a:bodyPr>
          <a:lstStyle/>
          <a:p>
            <a:pPr marL="101600" indent="0">
              <a:buNone/>
            </a:pPr>
            <a:r>
              <a:rPr lang="en-US" b="1" dirty="0">
                <a:solidFill>
                  <a:schemeClr val="tx1"/>
                </a:solidFill>
                <a:highlight>
                  <a:srgbClr val="EFEFEF"/>
                </a:highlight>
                <a:latin typeface="Roboto Mono"/>
                <a:ea typeface="Roboto Mono"/>
              </a:rPr>
              <a:t>lst1, lst2, lst3 = [1, 2, 3], [2, 3, 4], [3, 4, 5]</a:t>
            </a:r>
          </a:p>
          <a:p>
            <a:pPr marL="101600" indent="0">
              <a:buNone/>
            </a:pPr>
            <a:r>
              <a:rPr lang="en-US" b="1" dirty="0">
                <a:solidFill>
                  <a:schemeClr val="tx1"/>
                </a:solidFill>
                <a:highlight>
                  <a:srgbClr val="EFEFEF"/>
                </a:highlight>
                <a:latin typeface="Roboto Mono"/>
                <a:ea typeface="Roboto Mono"/>
              </a:rPr>
              <a:t>res = [(x, y, z) for x in lst1 if x &lt; 2 \</a:t>
            </a:r>
          </a:p>
          <a:p>
            <a:pPr marL="101600" indent="0">
              <a:buNone/>
            </a:pPr>
            <a:r>
              <a:rPr lang="en-US" dirty="0"/>
              <a:t>                        </a:t>
            </a:r>
            <a:r>
              <a:rPr lang="en-US" dirty="0">
                <a:solidFill>
                  <a:schemeClr val="tx1"/>
                </a:solidFill>
              </a:rPr>
              <a:t>          </a:t>
            </a:r>
            <a:r>
              <a:rPr lang="en-US" b="1" dirty="0">
                <a:solidFill>
                  <a:schemeClr val="tx1"/>
                </a:solidFill>
                <a:highlight>
                  <a:srgbClr val="EFEFEF"/>
                </a:highlight>
                <a:latin typeface="Roboto Mono"/>
                <a:ea typeface="Roboto Mono"/>
              </a:rPr>
              <a:t>for y in lst2 \</a:t>
            </a:r>
          </a:p>
          <a:p>
            <a:pPr marL="101600" indent="0">
              <a:buNone/>
            </a:pPr>
            <a:r>
              <a:rPr lang="en-US" dirty="0"/>
              <a:t>                              </a:t>
            </a:r>
            <a:r>
              <a:rPr lang="en-US" dirty="0">
                <a:solidFill>
                  <a:schemeClr val="tx1"/>
                </a:solidFill>
              </a:rPr>
              <a:t>    </a:t>
            </a:r>
            <a:r>
              <a:rPr lang="en-US" b="1" dirty="0">
                <a:solidFill>
                  <a:schemeClr val="tx1"/>
                </a:solidFill>
                <a:highlight>
                  <a:srgbClr val="EFEFEF"/>
                </a:highlight>
                <a:latin typeface="Roboto Mono"/>
                <a:ea typeface="Roboto Mono"/>
              </a:rPr>
              <a:t>for z in lst3 if x + y + z &lt; 8] </a:t>
            </a:r>
          </a:p>
          <a:p>
            <a:pPr marL="101600" indent="0">
              <a:buNone/>
            </a:pPr>
            <a:endParaRPr lang="en-US" b="1" dirty="0">
              <a:solidFill>
                <a:schemeClr val="tx1"/>
              </a:solidFill>
              <a:highlight>
                <a:srgbClr val="EFEFEF"/>
              </a:highlight>
              <a:latin typeface="Roboto Mono"/>
              <a:ea typeface="Roboto Mono"/>
            </a:endParaRPr>
          </a:p>
          <a:p>
            <a:pPr marL="101600" indent="0">
              <a:buNone/>
            </a:pPr>
            <a:r>
              <a:rPr lang="en-US" b="1" dirty="0">
                <a:solidFill>
                  <a:schemeClr val="tx1"/>
                </a:solidFill>
                <a:highlight>
                  <a:srgbClr val="EFEFEF"/>
                </a:highlight>
                <a:latin typeface="Roboto Mono"/>
                <a:ea typeface="Roboto Mono"/>
              </a:rPr>
              <a:t>res = [] </a:t>
            </a:r>
            <a:r>
              <a:rPr lang="en-US" b="1" dirty="0">
                <a:solidFill>
                  <a:srgbClr val="FF0000"/>
                </a:solidFill>
                <a:highlight>
                  <a:srgbClr val="EFEFEF"/>
                </a:highlight>
                <a:latin typeface="Roboto Mono"/>
                <a:ea typeface="Roboto Mono"/>
              </a:rPr>
              <a:t># translation</a:t>
            </a:r>
            <a:endParaRPr b="1" dirty="0">
              <a:solidFill>
                <a:srgbClr val="FF0000"/>
              </a:solidFill>
              <a:highlight>
                <a:srgbClr val="EFEFEF"/>
              </a:highlight>
              <a:latin typeface="Roboto Mono"/>
              <a:ea typeface="Roboto Mono"/>
            </a:endParaRPr>
          </a:p>
          <a:p>
            <a:pPr marL="101600" indent="0">
              <a:buNone/>
            </a:pPr>
            <a:r>
              <a:rPr lang="en-US" b="1" dirty="0">
                <a:solidFill>
                  <a:schemeClr val="tx1"/>
                </a:solidFill>
                <a:highlight>
                  <a:srgbClr val="EFEFEF"/>
                </a:highlight>
                <a:latin typeface="Roboto Mono"/>
                <a:ea typeface="Roboto Mono"/>
              </a:rPr>
              <a:t>for x in lst1: </a:t>
            </a:r>
            <a:endParaRPr b="1" dirty="0">
              <a:solidFill>
                <a:schemeClr val="tx1"/>
              </a:solidFill>
              <a:highlight>
                <a:srgbClr val="EFEFEF"/>
              </a:highlight>
              <a:latin typeface="Roboto Mono"/>
              <a:ea typeface="Roboto Mono"/>
            </a:endParaRPr>
          </a:p>
          <a:p>
            <a:pPr marL="101600" indent="0">
              <a:buNone/>
            </a:pPr>
            <a:r>
              <a:rPr lang="en-US" dirty="0"/>
              <a:t>      </a:t>
            </a:r>
            <a:r>
              <a:rPr lang="en-US" b="1" dirty="0">
                <a:solidFill>
                  <a:schemeClr val="tx1"/>
                </a:solidFill>
                <a:highlight>
                  <a:srgbClr val="EFEFEF"/>
                </a:highlight>
                <a:latin typeface="Roboto Mono"/>
                <a:ea typeface="Roboto Mono"/>
              </a:rPr>
              <a:t>if x &lt; 2: </a:t>
            </a:r>
          </a:p>
          <a:p>
            <a:pPr marL="101600" indent="0">
              <a:buNone/>
            </a:pPr>
            <a:r>
              <a:rPr lang="en-US" dirty="0"/>
              <a:t>            </a:t>
            </a:r>
            <a:r>
              <a:rPr lang="en-US" b="1" dirty="0">
                <a:solidFill>
                  <a:schemeClr val="tx1"/>
                </a:solidFill>
                <a:highlight>
                  <a:srgbClr val="EFEFEF"/>
                </a:highlight>
                <a:latin typeface="Roboto Mono"/>
                <a:ea typeface="Roboto Mono"/>
              </a:rPr>
              <a:t>for y in lst2: </a:t>
            </a:r>
          </a:p>
          <a:p>
            <a:pPr marL="101600" indent="0">
              <a:buNone/>
            </a:pPr>
            <a:r>
              <a:rPr lang="en-US" dirty="0"/>
              <a:t>                 </a:t>
            </a:r>
            <a:r>
              <a:rPr lang="en-US" b="1" dirty="0">
                <a:solidFill>
                  <a:schemeClr val="tx1"/>
                </a:solidFill>
                <a:highlight>
                  <a:srgbClr val="EFEFEF"/>
                </a:highlight>
                <a:latin typeface="Roboto Mono"/>
                <a:ea typeface="Roboto Mono"/>
              </a:rPr>
              <a:t>for z in lst3: </a:t>
            </a:r>
          </a:p>
          <a:p>
            <a:pPr marL="101600" indent="0">
              <a:buNone/>
            </a:pPr>
            <a:r>
              <a:rPr lang="en-US" dirty="0"/>
              <a:t>                         </a:t>
            </a:r>
            <a:r>
              <a:rPr lang="en-US" b="1" dirty="0">
                <a:solidFill>
                  <a:schemeClr val="tx1"/>
                </a:solidFill>
                <a:highlight>
                  <a:srgbClr val="EFEFEF"/>
                </a:highlight>
                <a:latin typeface="Roboto Mono"/>
                <a:ea typeface="Roboto Mono"/>
              </a:rPr>
              <a:t>if x + y + z &lt; 8: </a:t>
            </a:r>
          </a:p>
          <a:p>
            <a:pPr marL="101600" indent="0">
              <a:buNone/>
            </a:pPr>
            <a:r>
              <a:rPr lang="en-US" dirty="0"/>
              <a:t>                                </a:t>
            </a:r>
            <a:r>
              <a:rPr lang="en-US" b="1" dirty="0" err="1">
                <a:solidFill>
                  <a:schemeClr val="tx1"/>
                </a:solidFill>
                <a:highlight>
                  <a:srgbClr val="EFEFEF"/>
                </a:highlight>
                <a:latin typeface="Roboto Mono"/>
                <a:ea typeface="Roboto Mono"/>
              </a:rPr>
              <a:t>res.append</a:t>
            </a:r>
            <a:r>
              <a:rPr lang="en-US" b="1" dirty="0">
                <a:solidFill>
                  <a:schemeClr val="tx1"/>
                </a:solidFill>
                <a:highlight>
                  <a:srgbClr val="EFEFEF"/>
                </a:highlight>
                <a:latin typeface="Roboto Mono"/>
                <a:ea typeface="Roboto Mono"/>
              </a:rPr>
              <a:t>((x, y, z))</a:t>
            </a:r>
            <a:endParaRPr b="1" dirty="0">
              <a:solidFill>
                <a:schemeClr val="tx1"/>
              </a:solidFill>
              <a:highlight>
                <a:srgbClr val="EFEFEF"/>
              </a:highlight>
              <a:latin typeface="Roboto Mono"/>
              <a:ea typeface="Roboto Mono"/>
            </a:endParaRPr>
          </a:p>
          <a:p>
            <a:pPr marL="101600" indent="0">
              <a:buNone/>
            </a:pPr>
            <a:r>
              <a:rPr lang="en-US" b="1" dirty="0">
                <a:solidFill>
                  <a:schemeClr val="accent1">
                    <a:lumMod val="60000"/>
                    <a:lumOff val="40000"/>
                  </a:schemeClr>
                </a:solidFill>
                <a:highlight>
                  <a:srgbClr val="EFEFEF"/>
                </a:highlight>
                <a:latin typeface="Roboto Mono"/>
                <a:ea typeface="Roboto Mono"/>
              </a:rPr>
              <a:t># Both value of res: [(1, 2, 3), (1, 2, 4), (1, 3, 3)]</a:t>
            </a:r>
            <a:endParaRPr b="1">
              <a:solidFill>
                <a:schemeClr val="accent1">
                  <a:lumMod val="60000"/>
                  <a:lumOff val="40000"/>
                </a:schemeClr>
              </a:solidFill>
              <a:highlight>
                <a:srgbClr val="EFEFEF"/>
              </a:highlight>
              <a:latin typeface="Roboto Mono"/>
              <a:ea typeface="Roboto Mono"/>
            </a:endParaRPr>
          </a:p>
          <a:p>
            <a:pPr marL="0" lvl="0" indent="0" algn="l">
              <a:lnSpc>
                <a:spcPct val="140000"/>
              </a:lnSpc>
              <a:spcBef>
                <a:spcPts val="0"/>
              </a:spcBef>
              <a:spcAft>
                <a:spcPts val="0"/>
              </a:spcAft>
              <a:buSzPts val="2000"/>
              <a:buNone/>
            </a:pPr>
            <a:endParaRPr lang="en-US" dirty="0"/>
          </a:p>
        </p:txBody>
      </p:sp>
    </p:spTree>
    <p:extLst>
      <p:ext uri="{BB962C8B-B14F-4D97-AF65-F5344CB8AC3E}">
        <p14:creationId xmlns:p14="http://schemas.microsoft.com/office/powerpoint/2010/main" val="3547000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Dictionary, Set Comprehensions</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fontScale="77500" lnSpcReduction="20000"/>
          </a:bodyPr>
          <a:lstStyle/>
          <a:p>
            <a:pPr marL="101600" indent="0">
              <a:buNone/>
            </a:pPr>
            <a:r>
              <a:rPr lang="en-US" sz="1900" b="1" dirty="0">
                <a:solidFill>
                  <a:schemeClr val="tx1"/>
                </a:solidFill>
                <a:highlight>
                  <a:srgbClr val="EFEFEF"/>
                </a:highlight>
                <a:latin typeface="Roboto Mono"/>
                <a:ea typeface="Roboto Mono"/>
              </a:rPr>
              <a:t>lst1 = [('a', 1), ('b', 2), ('c', 'hi')]</a:t>
            </a:r>
            <a:endParaRPr lang="en-US" dirty="0"/>
          </a:p>
          <a:p>
            <a:pPr marL="101600" indent="0">
              <a:buNone/>
            </a:pPr>
            <a:r>
              <a:rPr lang="en-US" sz="1900" b="1" dirty="0">
                <a:solidFill>
                  <a:schemeClr val="tx1"/>
                </a:solidFill>
                <a:highlight>
                  <a:srgbClr val="EFEFEF"/>
                </a:highlight>
                <a:latin typeface="Roboto Mono"/>
                <a:ea typeface="Roboto Mono"/>
              </a:rPr>
              <a:t>lst2 = ['x', 'a', 6]</a:t>
            </a:r>
          </a:p>
          <a:p>
            <a:pPr marL="101600" indent="0">
              <a:buNone/>
            </a:pPr>
            <a:endParaRPr lang="en-US" sz="1900" b="1" dirty="0">
              <a:solidFill>
                <a:schemeClr val="tx1"/>
              </a:solidFill>
              <a:highlight>
                <a:srgbClr val="EFEFEF"/>
              </a:highlight>
              <a:latin typeface="Roboto Mono"/>
              <a:ea typeface="Roboto Mono"/>
            </a:endParaRPr>
          </a:p>
          <a:p>
            <a:pPr marL="101600" indent="0">
              <a:buNone/>
            </a:pPr>
            <a:r>
              <a:rPr lang="en-US" sz="1900" b="1" dirty="0">
                <a:solidFill>
                  <a:schemeClr val="tx1"/>
                </a:solidFill>
                <a:highlight>
                  <a:srgbClr val="EFEFEF"/>
                </a:highlight>
                <a:latin typeface="Roboto Mono"/>
                <a:ea typeface="Roboto Mono"/>
              </a:rPr>
              <a:t>d = {k: v for </a:t>
            </a:r>
            <a:r>
              <a:rPr lang="en-US" sz="1900" b="1" dirty="0" err="1">
                <a:solidFill>
                  <a:schemeClr val="tx1"/>
                </a:solidFill>
                <a:highlight>
                  <a:srgbClr val="EFEFEF"/>
                </a:highlight>
                <a:latin typeface="Roboto Mono"/>
                <a:ea typeface="Roboto Mono"/>
              </a:rPr>
              <a:t>k,v</a:t>
            </a:r>
            <a:r>
              <a:rPr lang="en-US" sz="1900" b="1" dirty="0">
                <a:solidFill>
                  <a:schemeClr val="tx1"/>
                </a:solidFill>
                <a:highlight>
                  <a:srgbClr val="EFEFEF"/>
                </a:highlight>
                <a:latin typeface="Roboto Mono"/>
                <a:ea typeface="Roboto Mono"/>
              </a:rPr>
              <a:t> in lst1}</a:t>
            </a:r>
          </a:p>
          <a:p>
            <a:pPr marL="101600" indent="0">
              <a:buNone/>
            </a:pPr>
            <a:r>
              <a:rPr lang="en-US" sz="1900" b="1" dirty="0">
                <a:solidFill>
                  <a:schemeClr val="tx1"/>
                </a:solidFill>
                <a:highlight>
                  <a:srgbClr val="EFEFEF"/>
                </a:highlight>
                <a:latin typeface="Roboto Mono"/>
                <a:ea typeface="Roboto Mono"/>
              </a:rPr>
              <a:t>s = {x for x in lst2}</a:t>
            </a:r>
          </a:p>
          <a:p>
            <a:pPr marL="101600" indent="0">
              <a:buNone/>
            </a:pPr>
            <a:endParaRPr lang="en-US" sz="1900" b="1" dirty="0">
              <a:solidFill>
                <a:schemeClr val="tx1"/>
              </a:solidFill>
              <a:highlight>
                <a:srgbClr val="EFEFEF"/>
              </a:highlight>
              <a:latin typeface="Roboto Mono"/>
              <a:ea typeface="Roboto Mono"/>
            </a:endParaRPr>
          </a:p>
          <a:p>
            <a:pPr marL="101600" indent="0">
              <a:buNone/>
            </a:pPr>
            <a:r>
              <a:rPr lang="en-US" sz="1900" b="1" dirty="0">
                <a:solidFill>
                  <a:schemeClr val="tx1"/>
                </a:solidFill>
                <a:highlight>
                  <a:srgbClr val="EFEFEF"/>
                </a:highlight>
                <a:latin typeface="Roboto Mono"/>
                <a:ea typeface="Roboto Mono"/>
              </a:rPr>
              <a:t>d = </a:t>
            </a:r>
            <a:r>
              <a:rPr lang="en-US" sz="1900" b="1" dirty="0" err="1">
                <a:solidFill>
                  <a:schemeClr val="tx1"/>
                </a:solidFill>
                <a:highlight>
                  <a:srgbClr val="EFEFEF"/>
                </a:highlight>
                <a:latin typeface="Roboto Mono"/>
                <a:ea typeface="Roboto Mono"/>
              </a:rPr>
              <a:t>dict</a:t>
            </a:r>
            <a:r>
              <a:rPr lang="en-US" sz="1900" b="1" dirty="0">
                <a:solidFill>
                  <a:schemeClr val="tx1"/>
                </a:solidFill>
                <a:highlight>
                  <a:srgbClr val="EFEFEF"/>
                </a:highlight>
                <a:latin typeface="Roboto Mono"/>
                <a:ea typeface="Roboto Mono"/>
              </a:rPr>
              <a:t>() </a:t>
            </a:r>
            <a:r>
              <a:rPr lang="en-US" sz="1900" b="1" dirty="0">
                <a:solidFill>
                  <a:srgbClr val="FF0000"/>
                </a:solidFill>
                <a:highlight>
                  <a:srgbClr val="EFEFEF"/>
                </a:highlight>
                <a:latin typeface="Roboto Mono"/>
                <a:ea typeface="Roboto Mono"/>
              </a:rPr>
              <a:t># translation</a:t>
            </a:r>
          </a:p>
          <a:p>
            <a:pPr marL="101600" indent="0">
              <a:buNone/>
            </a:pPr>
            <a:r>
              <a:rPr lang="en-US" sz="1900" b="1" dirty="0">
                <a:solidFill>
                  <a:schemeClr val="tx1"/>
                </a:solidFill>
                <a:highlight>
                  <a:srgbClr val="EFEFEF"/>
                </a:highlight>
                <a:latin typeface="Roboto Mono"/>
                <a:ea typeface="Roboto Mono"/>
              </a:rPr>
              <a:t>for k, v in lst1: </a:t>
            </a:r>
          </a:p>
          <a:p>
            <a:pPr marL="101600" indent="0">
              <a:buNone/>
            </a:pPr>
            <a:r>
              <a:rPr lang="en-US" sz="2200" dirty="0"/>
              <a:t>      </a:t>
            </a:r>
            <a:r>
              <a:rPr lang="en-US" sz="1900" b="1" dirty="0">
                <a:solidFill>
                  <a:schemeClr val="tx1"/>
                </a:solidFill>
                <a:highlight>
                  <a:srgbClr val="EFEFEF"/>
                </a:highlight>
                <a:latin typeface="Roboto Mono"/>
                <a:ea typeface="Roboto Mono"/>
              </a:rPr>
              <a:t>d[k] = v</a:t>
            </a:r>
            <a:endParaRPr lang="en-US" sz="2200" dirty="0"/>
          </a:p>
          <a:p>
            <a:pPr marL="101600" indent="0">
              <a:buNone/>
            </a:pPr>
            <a:r>
              <a:rPr lang="en-US" sz="1900" b="1" dirty="0">
                <a:solidFill>
                  <a:schemeClr val="tx1"/>
                </a:solidFill>
                <a:highlight>
                  <a:srgbClr val="EFEFEF"/>
                </a:highlight>
                <a:latin typeface="Roboto Mono"/>
                <a:ea typeface="Roboto Mono"/>
              </a:rPr>
              <a:t>s = set() </a:t>
            </a:r>
            <a:r>
              <a:rPr lang="en-US" sz="1900" b="1" dirty="0">
                <a:solidFill>
                  <a:srgbClr val="FF0000"/>
                </a:solidFill>
                <a:highlight>
                  <a:srgbClr val="EFEFEF"/>
                </a:highlight>
                <a:latin typeface="Roboto Mono"/>
                <a:ea typeface="Roboto Mono"/>
              </a:rPr>
              <a:t># translation</a:t>
            </a:r>
          </a:p>
          <a:p>
            <a:pPr marL="101600" indent="0">
              <a:buNone/>
            </a:pPr>
            <a:r>
              <a:rPr lang="en-US" sz="1900" b="1" dirty="0">
                <a:solidFill>
                  <a:schemeClr val="tx1"/>
                </a:solidFill>
                <a:highlight>
                  <a:srgbClr val="EFEFEF"/>
                </a:highlight>
                <a:latin typeface="Roboto Mono"/>
                <a:ea typeface="Roboto Mono"/>
              </a:rPr>
              <a:t>for x in </a:t>
            </a:r>
            <a:r>
              <a:rPr lang="en-US" sz="1900" b="1" dirty="0" err="1">
                <a:solidFill>
                  <a:schemeClr val="tx1"/>
                </a:solidFill>
                <a:highlight>
                  <a:srgbClr val="EFEFEF"/>
                </a:highlight>
                <a:latin typeface="Roboto Mono"/>
                <a:ea typeface="Roboto Mono"/>
              </a:rPr>
              <a:t>lst</a:t>
            </a:r>
            <a:r>
              <a:rPr lang="en-US" sz="1900" b="1" dirty="0">
                <a:solidFill>
                  <a:schemeClr val="tx1"/>
                </a:solidFill>
                <a:highlight>
                  <a:srgbClr val="EFEFEF"/>
                </a:highlight>
                <a:latin typeface="Roboto Mono"/>
                <a:ea typeface="Roboto Mono"/>
              </a:rPr>
              <a:t>: </a:t>
            </a:r>
          </a:p>
          <a:p>
            <a:pPr marL="101600" indent="0">
              <a:buNone/>
            </a:pPr>
            <a:r>
              <a:rPr lang="en-US" sz="2200" dirty="0"/>
              <a:t>    </a:t>
            </a:r>
            <a:r>
              <a:rPr lang="en-US" sz="2200" dirty="0">
                <a:solidFill>
                  <a:schemeClr val="tx1"/>
                </a:solidFill>
              </a:rPr>
              <a:t>  </a:t>
            </a:r>
            <a:r>
              <a:rPr lang="en-US" sz="1900" b="1" dirty="0" err="1">
                <a:solidFill>
                  <a:schemeClr val="tx1"/>
                </a:solidFill>
                <a:highlight>
                  <a:srgbClr val="EFEFEF"/>
                </a:highlight>
                <a:latin typeface="Roboto Mono"/>
                <a:ea typeface="Roboto Mono"/>
              </a:rPr>
              <a:t>s.add</a:t>
            </a:r>
            <a:r>
              <a:rPr lang="en-US" sz="1900" b="1" dirty="0">
                <a:solidFill>
                  <a:schemeClr val="tx1"/>
                </a:solidFill>
                <a:highlight>
                  <a:srgbClr val="EFEFEF"/>
                </a:highlight>
                <a:latin typeface="Roboto Mono"/>
                <a:ea typeface="Roboto Mono"/>
              </a:rPr>
              <a:t>(x)</a:t>
            </a:r>
          </a:p>
          <a:p>
            <a:pPr marL="101600" indent="0">
              <a:buNone/>
            </a:pPr>
            <a:endParaRPr lang="en-US" sz="1900" b="1" dirty="0">
              <a:solidFill>
                <a:schemeClr val="tx1"/>
              </a:solidFill>
              <a:highlight>
                <a:srgbClr val="EFEFEF"/>
              </a:highlight>
              <a:latin typeface="Roboto Mono"/>
              <a:ea typeface="Roboto Mono"/>
            </a:endParaRPr>
          </a:p>
          <a:p>
            <a:pPr marL="101600" indent="0">
              <a:buNone/>
            </a:pPr>
            <a:r>
              <a:rPr lang="en-US" sz="1900" b="1" dirty="0">
                <a:solidFill>
                  <a:schemeClr val="accent1">
                    <a:lumMod val="60000"/>
                    <a:lumOff val="40000"/>
                  </a:schemeClr>
                </a:solidFill>
                <a:highlight>
                  <a:srgbClr val="EFEFEF"/>
                </a:highlight>
                <a:latin typeface="Roboto Mono"/>
                <a:ea typeface="Roboto Mono"/>
              </a:rPr>
              <a:t># Both value of d: {'a': 1, 'b': 2, 'c': 'hi’}</a:t>
            </a:r>
            <a:endParaRPr sz="1900" b="1" dirty="0">
              <a:solidFill>
                <a:schemeClr val="accent1">
                  <a:lumMod val="60000"/>
                  <a:lumOff val="40000"/>
                </a:schemeClr>
              </a:solidFill>
              <a:highlight>
                <a:srgbClr val="EFEFEF"/>
              </a:highlight>
              <a:latin typeface="Roboto Mono"/>
              <a:ea typeface="Roboto Mono"/>
            </a:endParaRPr>
          </a:p>
          <a:p>
            <a:pPr marL="101600" indent="0">
              <a:buNone/>
            </a:pPr>
            <a:r>
              <a:rPr lang="en-US" sz="1900" b="1" dirty="0">
                <a:solidFill>
                  <a:schemeClr val="accent1">
                    <a:lumMod val="60000"/>
                    <a:lumOff val="40000"/>
                  </a:schemeClr>
                </a:solidFill>
                <a:highlight>
                  <a:srgbClr val="EFEFEF"/>
                </a:highlight>
                <a:latin typeface="Roboto Mono"/>
                <a:ea typeface="Roboto Mono"/>
              </a:rPr>
              <a:t># Both value of d: {'x', 'a', 6} </a:t>
            </a:r>
            <a:endParaRPr sz="1900" b="1" dirty="0">
              <a:solidFill>
                <a:schemeClr val="accent1">
                  <a:lumMod val="60000"/>
                  <a:lumOff val="40000"/>
                </a:schemeClr>
              </a:solidFill>
              <a:highlight>
                <a:srgbClr val="EFEFEF"/>
              </a:highlight>
              <a:latin typeface="Roboto Mono"/>
              <a:ea typeface="Roboto Mono"/>
            </a:endParaRPr>
          </a:p>
        </p:txBody>
      </p:sp>
    </p:spTree>
    <p:extLst>
      <p:ext uri="{BB962C8B-B14F-4D97-AF65-F5344CB8AC3E}">
        <p14:creationId xmlns:p14="http://schemas.microsoft.com/office/powerpoint/2010/main" val="2108758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a:lnSpc>
                <a:spcPct val="90000"/>
              </a:lnSpc>
              <a:spcBef>
                <a:spcPts val="0"/>
              </a:spcBef>
              <a:spcAft>
                <a:spcPts val="0"/>
              </a:spcAft>
              <a:buClr>
                <a:schemeClr val="accent1"/>
              </a:buClr>
              <a:buSzPts val="3200"/>
              <a:buNone/>
            </a:pPr>
            <a:r>
              <a:rPr lang="en-US" sz="3400" dirty="0"/>
              <a:t>Iterators</a:t>
            </a:r>
            <a:endParaRPr lang="en-US" dirty="0"/>
          </a:p>
        </p:txBody>
      </p:sp>
      <p:grpSp>
        <p:nvGrpSpPr>
          <p:cNvPr id="3" name="Group 2">
            <a:extLst>
              <a:ext uri="{FF2B5EF4-FFF2-40B4-BE49-F238E27FC236}">
                <a16:creationId xmlns:a16="http://schemas.microsoft.com/office/drawing/2014/main" id="{4D776998-1277-5B47-A542-3A47AC57B7BE}"/>
              </a:ext>
            </a:extLst>
          </p:cNvPr>
          <p:cNvGrpSpPr/>
          <p:nvPr/>
        </p:nvGrpSpPr>
        <p:grpSpPr>
          <a:xfrm>
            <a:off x="978850" y="2639774"/>
            <a:ext cx="10234300" cy="1984051"/>
            <a:chOff x="982318" y="3886200"/>
            <a:chExt cx="7875932" cy="1526851"/>
          </a:xfrm>
        </p:grpSpPr>
        <p:pic>
          <p:nvPicPr>
            <p:cNvPr id="9" name="Picture 8">
              <a:extLst>
                <a:ext uri="{FF2B5EF4-FFF2-40B4-BE49-F238E27FC236}">
                  <a16:creationId xmlns:a16="http://schemas.microsoft.com/office/drawing/2014/main" id="{6733DD04-0C0E-4540-9C7A-9AE9E1FDFE05}"/>
                </a:ext>
              </a:extLst>
            </p:cNvPr>
            <p:cNvPicPr>
              <a:picLocks noChangeAspect="1"/>
            </p:cNvPicPr>
            <p:nvPr/>
          </p:nvPicPr>
          <p:blipFill>
            <a:blip r:embed="rId3">
              <a:extLst>
                <a:ext uri="{BEBA8EAE-BF5A-486C-A8C5-ECC9F3942E4B}">
                  <a14:imgProps xmlns:a14="http://schemas.microsoft.com/office/drawing/2010/main">
                    <a14:imgLayer>
                      <a14:imgEffect>
                        <a14:brightnessContrast bright="20000" contrast="-20000"/>
                      </a14:imgEffect>
                    </a14:imgLayer>
                  </a14:imgProps>
                </a:ext>
              </a:extLst>
            </a:blip>
            <a:stretch>
              <a:fillRect/>
            </a:stretch>
          </p:blipFill>
          <p:spPr>
            <a:xfrm>
              <a:off x="6248400" y="3886200"/>
              <a:ext cx="2609850" cy="1526851"/>
            </a:xfrm>
            <a:prstGeom prst="rect">
              <a:avLst/>
            </a:prstGeom>
          </p:spPr>
        </p:pic>
        <p:pic>
          <p:nvPicPr>
            <p:cNvPr id="10" name="Picture 9">
              <a:extLst>
                <a:ext uri="{FF2B5EF4-FFF2-40B4-BE49-F238E27FC236}">
                  <a16:creationId xmlns:a16="http://schemas.microsoft.com/office/drawing/2014/main" id="{D861261A-2869-AB4F-96F4-577C69A40C4B}"/>
                </a:ext>
              </a:extLst>
            </p:cNvPr>
            <p:cNvPicPr>
              <a:picLocks noChangeAspect="1"/>
            </p:cNvPicPr>
            <p:nvPr/>
          </p:nvPicPr>
          <p:blipFill>
            <a:blip r:embed="rId3">
              <a:extLst>
                <a:ext uri="{BEBA8EAE-BF5A-486C-A8C5-ECC9F3942E4B}">
                  <a14:imgProps xmlns:a14="http://schemas.microsoft.com/office/drawing/2010/main">
                    <a14:imgLayer>
                      <a14:imgEffect>
                        <a14:brightnessContrast bright="20000" contrast="-20000"/>
                      </a14:imgEffect>
                    </a14:imgLayer>
                  </a14:imgProps>
                </a:ext>
              </a:extLst>
            </a:blip>
            <a:stretch>
              <a:fillRect/>
            </a:stretch>
          </p:blipFill>
          <p:spPr>
            <a:xfrm>
              <a:off x="3615359" y="3886200"/>
              <a:ext cx="2609850" cy="1526851"/>
            </a:xfrm>
            <a:prstGeom prst="rect">
              <a:avLst/>
            </a:prstGeom>
          </p:spPr>
        </p:pic>
        <p:pic>
          <p:nvPicPr>
            <p:cNvPr id="11" name="Picture 10">
              <a:extLst>
                <a:ext uri="{FF2B5EF4-FFF2-40B4-BE49-F238E27FC236}">
                  <a16:creationId xmlns:a16="http://schemas.microsoft.com/office/drawing/2014/main" id="{F32DFE41-62B4-3A47-A986-C0BC534B4A64}"/>
                </a:ext>
              </a:extLst>
            </p:cNvPr>
            <p:cNvPicPr>
              <a:picLocks noChangeAspect="1"/>
            </p:cNvPicPr>
            <p:nvPr/>
          </p:nvPicPr>
          <p:blipFill>
            <a:blip r:embed="rId3">
              <a:extLst>
                <a:ext uri="{BEBA8EAE-BF5A-486C-A8C5-ECC9F3942E4B}">
                  <a14:imgProps xmlns:a14="http://schemas.microsoft.com/office/drawing/2010/main">
                    <a14:imgLayer>
                      <a14:imgEffect>
                        <a14:brightnessContrast bright="20000" contrast="-20000"/>
                      </a14:imgEffect>
                    </a14:imgLayer>
                  </a14:imgProps>
                </a:ext>
              </a:extLst>
            </a:blip>
            <a:stretch>
              <a:fillRect/>
            </a:stretch>
          </p:blipFill>
          <p:spPr>
            <a:xfrm>
              <a:off x="982318" y="3886200"/>
              <a:ext cx="2609850" cy="1526851"/>
            </a:xfrm>
            <a:prstGeom prst="rect">
              <a:avLst/>
            </a:prstGeom>
          </p:spPr>
        </p:pic>
      </p:grpSp>
    </p:spTree>
    <p:extLst>
      <p:ext uri="{BB962C8B-B14F-4D97-AF65-F5344CB8AC3E}">
        <p14:creationId xmlns:p14="http://schemas.microsoft.com/office/powerpoint/2010/main" val="1131566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Iterator Objects</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r>
              <a:rPr lang="en-US" b="1" dirty="0" err="1"/>
              <a:t>Iterable</a:t>
            </a:r>
            <a:r>
              <a:rPr lang="en-US" b="1" dirty="0"/>
              <a:t> objects can be used in a </a:t>
            </a:r>
            <a:r>
              <a:rPr lang="en-US" b="1" dirty="0">
                <a:solidFill>
                  <a:schemeClr val="tx1"/>
                </a:solidFill>
                <a:highlight>
                  <a:srgbClr val="EFEFEF"/>
                </a:highlight>
                <a:latin typeface="Roboto Mono"/>
                <a:ea typeface="Roboto Mono"/>
              </a:rPr>
              <a:t>for</a:t>
            </a:r>
            <a:r>
              <a:rPr lang="en-US" b="1" dirty="0"/>
              <a:t> loop because they have an </a:t>
            </a:r>
            <a:r>
              <a:rPr lang="en-US" b="1" dirty="0">
                <a:solidFill>
                  <a:schemeClr val="tx1"/>
                </a:solidFill>
                <a:highlight>
                  <a:srgbClr val="EFEFEF"/>
                </a:highlight>
                <a:latin typeface="Roboto Mono"/>
                <a:ea typeface="Roboto Mono"/>
              </a:rPr>
              <a:t>__</a:t>
            </a:r>
            <a:r>
              <a:rPr lang="en-US" b="1" dirty="0" err="1">
                <a:solidFill>
                  <a:schemeClr val="tx1"/>
                </a:solidFill>
                <a:highlight>
                  <a:srgbClr val="EFEFEF"/>
                </a:highlight>
                <a:latin typeface="Roboto Mono"/>
                <a:ea typeface="Roboto Mono"/>
              </a:rPr>
              <a:t>iter</a:t>
            </a:r>
            <a:r>
              <a:rPr lang="en-US" b="1" dirty="0">
                <a:solidFill>
                  <a:schemeClr val="tx1"/>
                </a:solidFill>
                <a:highlight>
                  <a:srgbClr val="EFEFEF"/>
                </a:highlight>
                <a:latin typeface="Roboto Mono"/>
                <a:ea typeface="Roboto Mono"/>
              </a:rPr>
              <a:t>__</a:t>
            </a:r>
            <a:r>
              <a:rPr lang="en-US" b="1" dirty="0"/>
              <a:t> magic method, which converts them to </a:t>
            </a:r>
            <a:r>
              <a:rPr lang="en-US" b="1" dirty="0">
                <a:solidFill>
                  <a:schemeClr val="tx1"/>
                </a:solidFill>
              </a:rPr>
              <a:t>iterator</a:t>
            </a:r>
            <a:r>
              <a:rPr lang="en-US" b="1" dirty="0"/>
              <a:t> objects: </a:t>
            </a:r>
            <a:endParaRPr lang="en-US"/>
          </a:p>
          <a:p>
            <a:pPr marL="101600" indent="0">
              <a:buNone/>
            </a:pPr>
            <a:endParaRPr lang="en-US" b="1" dirty="0"/>
          </a:p>
          <a:p>
            <a:pPr marL="101600" indent="0">
              <a:buNone/>
            </a:pPr>
            <a:r>
              <a:rPr lang="en-US" b="1" dirty="0"/>
              <a:t>&gt;&gt;&gt; </a:t>
            </a:r>
            <a:r>
              <a:rPr lang="en-US" b="1" dirty="0">
                <a:solidFill>
                  <a:schemeClr val="tx1"/>
                </a:solidFill>
                <a:highlight>
                  <a:srgbClr val="EFEFEF"/>
                </a:highlight>
                <a:latin typeface="Roboto Mono"/>
                <a:ea typeface="Roboto Mono"/>
              </a:rPr>
              <a:t>k = [1,2,3]</a:t>
            </a:r>
            <a:endParaRPr b="1" dirty="0">
              <a:solidFill>
                <a:schemeClr val="tx1"/>
              </a:solidFill>
              <a:highlight>
                <a:srgbClr val="EFEFEF"/>
              </a:highlight>
              <a:latin typeface="Roboto Mono"/>
              <a:ea typeface="Roboto Mono"/>
            </a:endParaRPr>
          </a:p>
          <a:p>
            <a:pPr marL="101600" indent="0">
              <a:buNone/>
            </a:pPr>
            <a:endParaRPr lang="en-US" b="1" dirty="0"/>
          </a:p>
          <a:p>
            <a:pPr marL="101600" indent="0">
              <a:buNone/>
            </a:pPr>
            <a:r>
              <a:rPr lang="en-US" b="1" dirty="0"/>
              <a:t>&gt;&gt;&gt; </a:t>
            </a:r>
            <a:r>
              <a:rPr lang="en-US" b="1" dirty="0">
                <a:solidFill>
                  <a:schemeClr val="tx1"/>
                </a:solidFill>
                <a:highlight>
                  <a:srgbClr val="EFEFEF"/>
                </a:highlight>
                <a:latin typeface="Roboto Mono"/>
                <a:ea typeface="Roboto Mono"/>
              </a:rPr>
              <a:t>k.__</a:t>
            </a:r>
            <a:r>
              <a:rPr lang="en-US" b="1" dirty="0" err="1">
                <a:solidFill>
                  <a:schemeClr val="tx1"/>
                </a:solidFill>
                <a:highlight>
                  <a:srgbClr val="EFEFEF"/>
                </a:highlight>
                <a:latin typeface="Roboto Mono"/>
                <a:ea typeface="Roboto Mono"/>
              </a:rPr>
              <a:t>iter</a:t>
            </a:r>
            <a:r>
              <a:rPr lang="en-US" b="1" dirty="0">
                <a:solidFill>
                  <a:schemeClr val="tx1"/>
                </a:solidFill>
                <a:highlight>
                  <a:srgbClr val="EFEFEF"/>
                </a:highlight>
                <a:latin typeface="Roboto Mono"/>
                <a:ea typeface="Roboto Mono"/>
              </a:rPr>
              <a:t>__()</a:t>
            </a:r>
            <a:endParaRPr b="1" dirty="0">
              <a:solidFill>
                <a:schemeClr val="tx1"/>
              </a:solidFill>
              <a:highlight>
                <a:srgbClr val="EFEFEF"/>
              </a:highlight>
              <a:latin typeface="Roboto Mono"/>
              <a:ea typeface="Roboto Mono"/>
            </a:endParaRPr>
          </a:p>
          <a:p>
            <a:pPr marL="101600" indent="0">
              <a:buNone/>
            </a:pPr>
            <a:r>
              <a:rPr lang="en-US" b="1" dirty="0">
                <a:solidFill>
                  <a:schemeClr val="accent1">
                    <a:lumMod val="60000"/>
                    <a:lumOff val="40000"/>
                  </a:schemeClr>
                </a:solidFill>
              </a:rPr>
              <a:t>&lt;</a:t>
            </a:r>
            <a:r>
              <a:rPr lang="en-US" b="1" dirty="0" err="1">
                <a:solidFill>
                  <a:schemeClr val="accent1">
                    <a:lumMod val="60000"/>
                    <a:lumOff val="40000"/>
                  </a:schemeClr>
                </a:solidFill>
              </a:rPr>
              <a:t>list_iterator</a:t>
            </a:r>
            <a:r>
              <a:rPr lang="en-US" b="1" dirty="0">
                <a:solidFill>
                  <a:schemeClr val="accent1">
                    <a:lumMod val="60000"/>
                    <a:lumOff val="40000"/>
                  </a:schemeClr>
                </a:solidFill>
              </a:rPr>
              <a:t> object at 0x104f8ca50&gt;</a:t>
            </a:r>
            <a:endParaRPr dirty="0">
              <a:solidFill>
                <a:schemeClr val="accent1">
                  <a:lumMod val="60000"/>
                  <a:lumOff val="40000"/>
                </a:schemeClr>
              </a:solidFill>
            </a:endParaRPr>
          </a:p>
          <a:p>
            <a:pPr marL="101600" indent="0">
              <a:buNone/>
            </a:pPr>
            <a:endParaRPr lang="en-US" b="1" dirty="0"/>
          </a:p>
          <a:p>
            <a:pPr marL="101600" indent="0">
              <a:buNone/>
            </a:pPr>
            <a:r>
              <a:rPr lang="en-US" b="1" dirty="0"/>
              <a:t>&gt;&gt;&gt; </a:t>
            </a:r>
            <a:r>
              <a:rPr lang="en-US" b="1" dirty="0" err="1">
                <a:solidFill>
                  <a:schemeClr val="tx1"/>
                </a:solidFill>
                <a:highlight>
                  <a:srgbClr val="EFEFEF"/>
                </a:highlight>
                <a:latin typeface="Roboto Mono"/>
                <a:ea typeface="Roboto Mono"/>
              </a:rPr>
              <a:t>iter</a:t>
            </a:r>
            <a:r>
              <a:rPr lang="en-US" b="1" dirty="0">
                <a:solidFill>
                  <a:schemeClr val="tx1"/>
                </a:solidFill>
                <a:highlight>
                  <a:srgbClr val="EFEFEF"/>
                </a:highlight>
                <a:latin typeface="Roboto Mono"/>
                <a:ea typeface="Roboto Mono"/>
              </a:rPr>
              <a:t>(k)</a:t>
            </a:r>
            <a:endParaRPr b="1" dirty="0">
              <a:solidFill>
                <a:schemeClr val="tx1"/>
              </a:solidFill>
              <a:highlight>
                <a:srgbClr val="EFEFEF"/>
              </a:highlight>
              <a:latin typeface="Roboto Mono"/>
              <a:ea typeface="Roboto Mono"/>
            </a:endParaRPr>
          </a:p>
          <a:p>
            <a:pPr marL="101600" indent="0">
              <a:buNone/>
            </a:pPr>
            <a:r>
              <a:rPr lang="en-US" b="1" dirty="0">
                <a:solidFill>
                  <a:schemeClr val="accent1">
                    <a:lumMod val="60000"/>
                    <a:lumOff val="40000"/>
                  </a:schemeClr>
                </a:solidFill>
              </a:rPr>
              <a:t>&lt;</a:t>
            </a:r>
            <a:r>
              <a:rPr lang="en-US" b="1" dirty="0" err="1">
                <a:solidFill>
                  <a:schemeClr val="accent1">
                    <a:lumMod val="60000"/>
                    <a:lumOff val="40000"/>
                  </a:schemeClr>
                </a:solidFill>
              </a:rPr>
              <a:t>list_iterator</a:t>
            </a:r>
            <a:r>
              <a:rPr lang="en-US" b="1" dirty="0">
                <a:solidFill>
                  <a:schemeClr val="accent1">
                    <a:lumMod val="60000"/>
                    <a:lumOff val="40000"/>
                  </a:schemeClr>
                </a:solidFill>
              </a:rPr>
              <a:t> object at 0x104f8ca10&gt;</a:t>
            </a:r>
            <a:endParaRPr dirty="0">
              <a:solidFill>
                <a:schemeClr val="accent1">
                  <a:lumMod val="60000"/>
                  <a:lumOff val="40000"/>
                </a:schemeClr>
              </a:solidFill>
            </a:endParaRPr>
          </a:p>
          <a:p>
            <a:pPr marL="228600" lvl="0" indent="-228600" algn="l">
              <a:lnSpc>
                <a:spcPct val="140000"/>
              </a:lnSpc>
              <a:spcBef>
                <a:spcPts val="0"/>
              </a:spcBef>
              <a:spcAft>
                <a:spcPts val="0"/>
              </a:spcAft>
              <a:buSzPts val="2000"/>
            </a:pPr>
            <a:endParaRPr lang="en-US" dirty="0"/>
          </a:p>
        </p:txBody>
      </p:sp>
    </p:spTree>
    <p:extLst>
      <p:ext uri="{BB962C8B-B14F-4D97-AF65-F5344CB8AC3E}">
        <p14:creationId xmlns:p14="http://schemas.microsoft.com/office/powerpoint/2010/main" val="187542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a:lnSpc>
                <a:spcPct val="90000"/>
              </a:lnSpc>
              <a:spcBef>
                <a:spcPts val="0"/>
              </a:spcBef>
              <a:spcAft>
                <a:spcPts val="0"/>
              </a:spcAft>
              <a:buClr>
                <a:schemeClr val="accent1"/>
              </a:buClr>
              <a:buSzPts val="3200"/>
              <a:buNone/>
            </a:pPr>
            <a:r>
              <a:rPr lang="en-US" sz="3400" dirty="0"/>
              <a:t>Iterators</a:t>
            </a:r>
            <a:endParaRPr lang="en-US" dirty="0"/>
          </a:p>
        </p:txBody>
      </p:sp>
      <p:sp>
        <p:nvSpPr>
          <p:cNvPr id="64" name="Google Shape;64;p2"/>
          <p:cNvSpPr txBox="1">
            <a:spLocks noGrp="1"/>
          </p:cNvSpPr>
          <p:nvPr>
            <p:ph type="body" idx="1"/>
          </p:nvPr>
        </p:nvSpPr>
        <p:spPr>
          <a:xfrm>
            <a:off x="399675" y="1299625"/>
            <a:ext cx="10541346" cy="4882200"/>
          </a:xfrm>
          <a:prstGeom prst="rect">
            <a:avLst/>
          </a:prstGeom>
          <a:noFill/>
          <a:ln>
            <a:noFill/>
          </a:ln>
        </p:spPr>
        <p:txBody>
          <a:bodyPr spcFirstLastPara="1" wrap="square" lIns="91425" tIns="45700" rIns="91425" bIns="45700" anchor="t" anchorCtr="0">
            <a:normAutofit fontScale="92500" lnSpcReduction="20000"/>
          </a:bodyPr>
          <a:lstStyle/>
          <a:p>
            <a:r>
              <a:rPr lang="en-US" b="1" dirty="0"/>
              <a:t>Iterators are objects with a </a:t>
            </a:r>
            <a:r>
              <a:rPr lang="en-US" b="1" dirty="0">
                <a:solidFill>
                  <a:schemeClr val="tx1"/>
                </a:solidFill>
                <a:highlight>
                  <a:srgbClr val="EFEFEF"/>
                </a:highlight>
                <a:latin typeface="Roboto Mono"/>
                <a:ea typeface="Roboto Mono"/>
              </a:rPr>
              <a:t>__next__()</a:t>
            </a:r>
            <a:r>
              <a:rPr lang="en-US" b="1" dirty="0"/>
              <a:t> method:</a:t>
            </a:r>
            <a:endParaRPr lang="en-US" dirty="0"/>
          </a:p>
          <a:p>
            <a:pPr marL="101600" indent="0">
              <a:buNone/>
            </a:pPr>
            <a:r>
              <a:rPr lang="en-US" b="1" dirty="0"/>
              <a:t>&gt;&gt;&gt; </a:t>
            </a:r>
            <a:r>
              <a:rPr lang="en-US" b="1" dirty="0" err="1">
                <a:solidFill>
                  <a:schemeClr val="tx1"/>
                </a:solidFill>
                <a:highlight>
                  <a:srgbClr val="EFEFEF"/>
                </a:highlight>
                <a:latin typeface="Roboto Mono"/>
                <a:ea typeface="Roboto Mono"/>
              </a:rPr>
              <a:t>i</a:t>
            </a:r>
            <a:r>
              <a:rPr lang="en-US" b="1" dirty="0">
                <a:solidFill>
                  <a:schemeClr val="tx1"/>
                </a:solidFill>
                <a:highlight>
                  <a:srgbClr val="EFEFEF"/>
                </a:highlight>
                <a:latin typeface="Roboto Mono"/>
                <a:ea typeface="Roboto Mono"/>
              </a:rPr>
              <a:t> = </a:t>
            </a:r>
            <a:r>
              <a:rPr lang="en-US" b="1" dirty="0" err="1">
                <a:solidFill>
                  <a:schemeClr val="tx1"/>
                </a:solidFill>
                <a:highlight>
                  <a:srgbClr val="EFEFEF"/>
                </a:highlight>
                <a:latin typeface="Roboto Mono"/>
                <a:ea typeface="Roboto Mono"/>
              </a:rPr>
              <a:t>iter</a:t>
            </a:r>
            <a:r>
              <a:rPr lang="en-US" b="1" dirty="0">
                <a:solidFill>
                  <a:schemeClr val="tx1"/>
                </a:solidFill>
                <a:highlight>
                  <a:srgbClr val="EFEFEF"/>
                </a:highlight>
                <a:latin typeface="Roboto Mono"/>
                <a:ea typeface="Roboto Mono"/>
              </a:rPr>
              <a:t>(k)</a:t>
            </a:r>
          </a:p>
          <a:p>
            <a:pPr marL="101600" indent="0">
              <a:buNone/>
            </a:pPr>
            <a:r>
              <a:rPr lang="en-US" b="1" dirty="0"/>
              <a:t>&gt;&gt;&gt; </a:t>
            </a:r>
            <a:r>
              <a:rPr lang="en-US" b="1" dirty="0">
                <a:solidFill>
                  <a:schemeClr val="tx1"/>
                </a:solidFill>
                <a:highlight>
                  <a:srgbClr val="EFEFEF"/>
                </a:highlight>
                <a:latin typeface="Roboto Mono"/>
                <a:ea typeface="Roboto Mono"/>
              </a:rPr>
              <a:t>next(</a:t>
            </a:r>
            <a:r>
              <a:rPr lang="en-US" b="1" dirty="0" err="1">
                <a:solidFill>
                  <a:schemeClr val="tx1"/>
                </a:solidFill>
                <a:highlight>
                  <a:srgbClr val="EFEFEF"/>
                </a:highlight>
                <a:latin typeface="Roboto Mono"/>
                <a:ea typeface="Roboto Mono"/>
              </a:rPr>
              <a:t>i</a:t>
            </a:r>
            <a:r>
              <a:rPr lang="en-US" b="1" dirty="0">
                <a:solidFill>
                  <a:schemeClr val="tx1"/>
                </a:solidFill>
                <a:highlight>
                  <a:srgbClr val="EFEFEF"/>
                </a:highlight>
                <a:latin typeface="Roboto Mono"/>
                <a:ea typeface="Roboto Mono"/>
              </a:rPr>
              <a:t>)</a:t>
            </a:r>
          </a:p>
          <a:p>
            <a:pPr marL="101600" lvl="0" indent="0" algn="l">
              <a:spcAft>
                <a:spcPts val="0"/>
              </a:spcAft>
              <a:buSzPts val="2000"/>
              <a:buNone/>
            </a:pPr>
            <a:r>
              <a:rPr lang="en-US" b="1" dirty="0">
                <a:solidFill>
                  <a:schemeClr val="accent1">
                    <a:lumMod val="60000"/>
                    <a:lumOff val="40000"/>
                  </a:schemeClr>
                </a:solidFill>
              </a:rPr>
              <a:t>1</a:t>
            </a:r>
            <a:endParaRPr dirty="0">
              <a:solidFill>
                <a:schemeClr val="accent1">
                  <a:lumMod val="60000"/>
                  <a:lumOff val="40000"/>
                </a:schemeClr>
              </a:solidFill>
            </a:endParaRPr>
          </a:p>
          <a:p>
            <a:pPr marL="101600" indent="0">
              <a:buNone/>
            </a:pPr>
            <a:r>
              <a:rPr lang="en-US" b="1" dirty="0"/>
              <a:t>&gt;&gt;&gt; </a:t>
            </a:r>
            <a:r>
              <a:rPr lang="en-US" b="1" dirty="0" err="1">
                <a:solidFill>
                  <a:schemeClr val="tx1"/>
                </a:solidFill>
                <a:highlight>
                  <a:srgbClr val="EFEFEF"/>
                </a:highlight>
                <a:latin typeface="Roboto Mono"/>
                <a:ea typeface="Roboto Mono"/>
              </a:rPr>
              <a:t>i</a:t>
            </a:r>
            <a:r>
              <a:rPr lang="en-US" b="1" dirty="0">
                <a:solidFill>
                  <a:schemeClr val="tx1"/>
                </a:solidFill>
                <a:highlight>
                  <a:srgbClr val="EFEFEF"/>
                </a:highlight>
                <a:latin typeface="Roboto Mono"/>
                <a:ea typeface="Roboto Mono"/>
              </a:rPr>
              <a:t>.__next__()</a:t>
            </a:r>
            <a:endParaRPr b="1">
              <a:solidFill>
                <a:schemeClr val="tx1"/>
              </a:solidFill>
              <a:highlight>
                <a:srgbClr val="EFEFEF"/>
              </a:highlight>
              <a:latin typeface="Roboto Mono"/>
              <a:ea typeface="Roboto Mono"/>
            </a:endParaRPr>
          </a:p>
          <a:p>
            <a:pPr marL="101600" indent="0" algn="l">
              <a:spcAft>
                <a:spcPts val="0"/>
              </a:spcAft>
              <a:buSzPts val="2000"/>
              <a:buNone/>
            </a:pPr>
            <a:r>
              <a:rPr lang="en-US" b="1" dirty="0">
                <a:solidFill>
                  <a:schemeClr val="accent1">
                    <a:lumMod val="60000"/>
                    <a:lumOff val="40000"/>
                  </a:schemeClr>
                </a:solidFill>
              </a:rPr>
              <a:t>2</a:t>
            </a:r>
            <a:endParaRPr b="1" dirty="0">
              <a:solidFill>
                <a:schemeClr val="accent1">
                  <a:lumMod val="60000"/>
                  <a:lumOff val="40000"/>
                </a:schemeClr>
              </a:solidFill>
            </a:endParaRPr>
          </a:p>
          <a:p>
            <a:pPr marL="101600" indent="0">
              <a:buNone/>
            </a:pPr>
            <a:r>
              <a:rPr lang="en-US" b="1" dirty="0"/>
              <a:t>&gt;&gt;&gt; </a:t>
            </a:r>
            <a:r>
              <a:rPr lang="en-US" b="1" dirty="0" err="1">
                <a:solidFill>
                  <a:schemeClr val="tx1"/>
                </a:solidFill>
                <a:highlight>
                  <a:srgbClr val="EFEFEF"/>
                </a:highlight>
                <a:latin typeface="Roboto Mono"/>
                <a:ea typeface="Roboto Mono"/>
              </a:rPr>
              <a:t>i.next</a:t>
            </a:r>
            <a:r>
              <a:rPr lang="en-US" b="1" dirty="0">
                <a:solidFill>
                  <a:schemeClr val="tx1"/>
                </a:solidFill>
                <a:highlight>
                  <a:srgbClr val="EFEFEF"/>
                </a:highlight>
                <a:latin typeface="Roboto Mono"/>
                <a:ea typeface="Roboto Mono"/>
              </a:rPr>
              <a:t>()</a:t>
            </a:r>
          </a:p>
          <a:p>
            <a:pPr marL="101600" indent="0">
              <a:buNone/>
            </a:pPr>
            <a:r>
              <a:rPr lang="en-US" b="1" dirty="0">
                <a:solidFill>
                  <a:schemeClr val="accent1">
                    <a:lumMod val="60000"/>
                    <a:lumOff val="40000"/>
                  </a:schemeClr>
                </a:solidFill>
              </a:rPr>
              <a:t>3</a:t>
            </a:r>
            <a:endParaRPr lang="en-US" dirty="0">
              <a:solidFill>
                <a:schemeClr val="accent1">
                  <a:lumMod val="60000"/>
                  <a:lumOff val="40000"/>
                </a:schemeClr>
              </a:solidFill>
            </a:endParaRPr>
          </a:p>
          <a:p>
            <a:pPr marL="101600" indent="0">
              <a:buNone/>
            </a:pPr>
            <a:r>
              <a:rPr lang="en-US" b="1" dirty="0"/>
              <a:t>&gt;&gt;&gt; </a:t>
            </a:r>
            <a:r>
              <a:rPr lang="en-US" b="1" dirty="0" err="1">
                <a:solidFill>
                  <a:schemeClr val="tx1"/>
                </a:solidFill>
                <a:highlight>
                  <a:srgbClr val="EFEFEF"/>
                </a:highlight>
                <a:latin typeface="Roboto Mono"/>
                <a:ea typeface="Roboto Mono"/>
              </a:rPr>
              <a:t>i.next</a:t>
            </a:r>
            <a:r>
              <a:rPr lang="en-US" b="1" dirty="0">
                <a:solidFill>
                  <a:schemeClr val="tx1"/>
                </a:solidFill>
                <a:highlight>
                  <a:srgbClr val="EFEFEF"/>
                </a:highlight>
                <a:latin typeface="Roboto Mono"/>
                <a:ea typeface="Roboto Mono"/>
              </a:rPr>
              <a:t>()</a:t>
            </a:r>
          </a:p>
          <a:p>
            <a:pPr marL="101600" indent="0">
              <a:buNone/>
            </a:pPr>
            <a:r>
              <a:rPr lang="en-US" b="1" dirty="0">
                <a:solidFill>
                  <a:srgbClr val="FF0000"/>
                </a:solidFill>
              </a:rPr>
              <a:t>Traceback (most recent call last):</a:t>
            </a:r>
            <a:endParaRPr lang="en-US">
              <a:solidFill>
                <a:srgbClr val="FF0000"/>
              </a:solidFill>
            </a:endParaRPr>
          </a:p>
          <a:p>
            <a:pPr marL="101600" indent="0">
              <a:buNone/>
            </a:pPr>
            <a:r>
              <a:rPr lang="en-US" b="1" dirty="0">
                <a:solidFill>
                  <a:srgbClr val="FF0000"/>
                </a:solidFill>
              </a:rPr>
              <a:t>  File "&lt;stdin&gt;", line 1, in &lt;module&gt;</a:t>
            </a:r>
            <a:endParaRPr lang="en-US">
              <a:solidFill>
                <a:srgbClr val="FF0000"/>
              </a:solidFill>
            </a:endParaRPr>
          </a:p>
          <a:p>
            <a:pPr marL="101600" indent="0">
              <a:buNone/>
            </a:pPr>
            <a:r>
              <a:rPr lang="en-US" b="1" dirty="0" err="1">
                <a:solidFill>
                  <a:srgbClr val="FF0000"/>
                </a:solidFill>
              </a:rPr>
              <a:t>StopIteration</a:t>
            </a:r>
            <a:endParaRPr lang="en-US" dirty="0">
              <a:solidFill>
                <a:srgbClr val="FF0000"/>
              </a:solidFill>
            </a:endParaRPr>
          </a:p>
          <a:p>
            <a:pPr marL="444500" indent="-342900"/>
            <a:r>
              <a:rPr lang="en-US" b="1" dirty="0"/>
              <a:t>Python iterators do not have a </a:t>
            </a:r>
            <a:r>
              <a:rPr lang="en-US" b="1" dirty="0" err="1">
                <a:solidFill>
                  <a:schemeClr val="tx1"/>
                </a:solidFill>
                <a:highlight>
                  <a:srgbClr val="EFEFEF"/>
                </a:highlight>
                <a:latin typeface="Roboto Mono"/>
                <a:ea typeface="Roboto Mono"/>
              </a:rPr>
              <a:t>hasnext</a:t>
            </a:r>
            <a:r>
              <a:rPr lang="en-US" b="1" dirty="0">
                <a:solidFill>
                  <a:schemeClr val="tx1"/>
                </a:solidFill>
                <a:highlight>
                  <a:srgbClr val="EFEFEF"/>
                </a:highlight>
                <a:latin typeface="Roboto Mono"/>
                <a:ea typeface="Roboto Mono"/>
              </a:rPr>
              <a:t>()</a:t>
            </a:r>
            <a:r>
              <a:rPr lang="en-US" b="1" dirty="0"/>
              <a:t> method!</a:t>
            </a:r>
            <a:endParaRPr dirty="0"/>
          </a:p>
          <a:p>
            <a:r>
              <a:rPr lang="en-US" b="1" dirty="0"/>
              <a:t>Just catch the </a:t>
            </a:r>
            <a:r>
              <a:rPr lang="en-US" b="1" dirty="0" err="1">
                <a:solidFill>
                  <a:schemeClr val="tx1"/>
                </a:solidFill>
                <a:highlight>
                  <a:srgbClr val="EFEFEF"/>
                </a:highlight>
                <a:latin typeface="Roboto Mono"/>
                <a:ea typeface="Roboto Mono"/>
              </a:rPr>
              <a:t>StopIteration</a:t>
            </a:r>
            <a:r>
              <a:rPr lang="en-US" b="1" dirty="0"/>
              <a:t> exception</a:t>
            </a:r>
            <a:endParaRPr b="1" dirty="0"/>
          </a:p>
        </p:txBody>
      </p:sp>
    </p:spTree>
    <p:extLst>
      <p:ext uri="{BB962C8B-B14F-4D97-AF65-F5344CB8AC3E}">
        <p14:creationId xmlns:p14="http://schemas.microsoft.com/office/powerpoint/2010/main" val="1116618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Iterators: The truth about for… in…</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lnSpcReduction="10000"/>
          </a:bodyPr>
          <a:lstStyle/>
          <a:p>
            <a:r>
              <a:rPr lang="en-US" b="1" dirty="0">
                <a:solidFill>
                  <a:schemeClr val="tx1"/>
                </a:solidFill>
                <a:highlight>
                  <a:srgbClr val="EFEFEF"/>
                </a:highlight>
                <a:latin typeface="Roboto Mono"/>
                <a:ea typeface="Roboto Mono"/>
              </a:rPr>
              <a:t>for </a:t>
            </a:r>
            <a:r>
              <a:rPr lang="en-US" b="1" dirty="0">
                <a:solidFill>
                  <a:srgbClr val="FF0000"/>
                </a:solidFill>
                <a:highlight>
                  <a:srgbClr val="EFEFEF"/>
                </a:highlight>
                <a:latin typeface="Roboto Mono"/>
                <a:ea typeface="Roboto Mono"/>
              </a:rPr>
              <a:t>&lt;item&gt;</a:t>
            </a:r>
            <a:r>
              <a:rPr lang="en-US" b="1" dirty="0">
                <a:solidFill>
                  <a:schemeClr val="tx1"/>
                </a:solidFill>
                <a:highlight>
                  <a:srgbClr val="EFEFEF"/>
                </a:highlight>
                <a:latin typeface="Roboto Mono"/>
                <a:ea typeface="Roboto Mono"/>
              </a:rPr>
              <a:t> in </a:t>
            </a:r>
            <a:r>
              <a:rPr lang="en-US" b="1" dirty="0">
                <a:solidFill>
                  <a:srgbClr val="7030A0"/>
                </a:solidFill>
                <a:highlight>
                  <a:srgbClr val="EFEFEF"/>
                </a:highlight>
                <a:latin typeface="Roboto Mono"/>
                <a:ea typeface="Roboto Mono"/>
              </a:rPr>
              <a:t>&lt;</a:t>
            </a:r>
            <a:r>
              <a:rPr lang="en-US" b="1" dirty="0" err="1">
                <a:solidFill>
                  <a:srgbClr val="7030A0"/>
                </a:solidFill>
                <a:highlight>
                  <a:srgbClr val="EFEFEF"/>
                </a:highlight>
                <a:latin typeface="Roboto Mono"/>
                <a:ea typeface="Roboto Mono"/>
              </a:rPr>
              <a:t>iterable</a:t>
            </a:r>
            <a:r>
              <a:rPr lang="en-US" b="1" dirty="0">
                <a:solidFill>
                  <a:srgbClr val="7030A0"/>
                </a:solidFill>
                <a:highlight>
                  <a:srgbClr val="EFEFEF"/>
                </a:highlight>
                <a:latin typeface="Roboto Mono"/>
                <a:ea typeface="Roboto Mono"/>
              </a:rPr>
              <a:t>&gt;</a:t>
            </a:r>
            <a:r>
              <a:rPr lang="en-US" b="1" dirty="0">
                <a:solidFill>
                  <a:schemeClr val="tx1"/>
                </a:solidFill>
                <a:highlight>
                  <a:srgbClr val="EFEFEF"/>
                </a:highlight>
                <a:latin typeface="Roboto Mono"/>
                <a:ea typeface="Roboto Mono"/>
              </a:rPr>
              <a:t>:</a:t>
            </a:r>
            <a:br>
              <a:rPr lang="en-US" b="1" dirty="0">
                <a:highlight>
                  <a:srgbClr val="EFEFEF"/>
                </a:highlight>
                <a:latin typeface="Roboto Mono"/>
                <a:ea typeface="Roboto Mono"/>
              </a:rPr>
            </a:br>
            <a:r>
              <a:rPr lang="en-US" b="1" dirty="0"/>
              <a:t>     </a:t>
            </a:r>
            <a:r>
              <a:rPr lang="en-US" b="1" dirty="0">
                <a:solidFill>
                  <a:schemeClr val="accent1">
                    <a:lumMod val="60000"/>
                    <a:lumOff val="40000"/>
                  </a:schemeClr>
                </a:solidFill>
                <a:highlight>
                  <a:srgbClr val="EFEFEF"/>
                </a:highlight>
                <a:latin typeface="Roboto Mono"/>
                <a:ea typeface="Roboto Mono"/>
              </a:rPr>
              <a:t>&lt;statements&gt;</a:t>
            </a:r>
          </a:p>
          <a:p>
            <a:endParaRPr lang="en-US" b="1" dirty="0"/>
          </a:p>
          <a:p>
            <a:r>
              <a:rPr lang="en-US" b="1" dirty="0"/>
              <a:t>First line is just syntactic sugar for: </a:t>
            </a:r>
            <a:endParaRPr lang="en-US"/>
          </a:p>
          <a:p>
            <a:pPr lvl="1"/>
            <a:r>
              <a:rPr lang="en-US" dirty="0"/>
              <a:t>1. Initialize: Call </a:t>
            </a:r>
            <a:r>
              <a:rPr lang="en-US" b="1" dirty="0">
                <a:solidFill>
                  <a:srgbClr val="7030A0"/>
                </a:solidFill>
                <a:highlight>
                  <a:srgbClr val="EFEFEF"/>
                </a:highlight>
                <a:latin typeface="Roboto Mono"/>
                <a:ea typeface="Roboto Mono"/>
              </a:rPr>
              <a:t>&lt;</a:t>
            </a:r>
            <a:r>
              <a:rPr lang="en-US" b="1" dirty="0" err="1">
                <a:solidFill>
                  <a:srgbClr val="7030A0"/>
                </a:solidFill>
                <a:highlight>
                  <a:srgbClr val="EFEFEF"/>
                </a:highlight>
                <a:latin typeface="Roboto Mono"/>
                <a:ea typeface="Roboto Mono"/>
              </a:rPr>
              <a:t>iterable</a:t>
            </a:r>
            <a:r>
              <a:rPr lang="en-US" b="1" dirty="0">
                <a:solidFill>
                  <a:srgbClr val="7030A0"/>
                </a:solidFill>
                <a:highlight>
                  <a:srgbClr val="EFEFEF"/>
                </a:highlight>
                <a:latin typeface="Roboto Mono"/>
                <a:ea typeface="Roboto Mono"/>
              </a:rPr>
              <a:t>&gt;</a:t>
            </a:r>
            <a:r>
              <a:rPr lang="en-US" b="1" dirty="0">
                <a:solidFill>
                  <a:schemeClr val="tx1"/>
                </a:solidFill>
                <a:highlight>
                  <a:srgbClr val="EFEFEF"/>
                </a:highlight>
                <a:latin typeface="Roboto Mono"/>
                <a:ea typeface="Roboto Mono"/>
              </a:rPr>
              <a:t>.__</a:t>
            </a:r>
            <a:r>
              <a:rPr lang="en-US" b="1" dirty="0" err="1">
                <a:solidFill>
                  <a:schemeClr val="tx1"/>
                </a:solidFill>
                <a:highlight>
                  <a:srgbClr val="EFEFEF"/>
                </a:highlight>
                <a:latin typeface="Roboto Mono"/>
                <a:ea typeface="Roboto Mono"/>
              </a:rPr>
              <a:t>iter</a:t>
            </a:r>
            <a:r>
              <a:rPr lang="en-US" b="1" dirty="0">
                <a:solidFill>
                  <a:schemeClr val="tx1"/>
                </a:solidFill>
                <a:highlight>
                  <a:srgbClr val="EFEFEF"/>
                </a:highlight>
                <a:latin typeface="Roboto Mono"/>
                <a:ea typeface="Roboto Mono"/>
              </a:rPr>
              <a:t>__()</a:t>
            </a:r>
            <a:r>
              <a:rPr lang="en-US" b="1" dirty="0"/>
              <a:t> </a:t>
            </a:r>
            <a:r>
              <a:rPr lang="en-US" dirty="0"/>
              <a:t>to create an </a:t>
            </a:r>
            <a:r>
              <a:rPr lang="en-US" i="1" dirty="0"/>
              <a:t>iterator</a:t>
            </a:r>
            <a:r>
              <a:rPr lang="en-US" dirty="0"/>
              <a:t> </a:t>
            </a:r>
            <a:endParaRPr/>
          </a:p>
          <a:p>
            <a:r>
              <a:rPr lang="en-US" dirty="0"/>
              <a:t>Each iteration:</a:t>
            </a:r>
            <a:endParaRPr dirty="0"/>
          </a:p>
          <a:p>
            <a:pPr lvl="1"/>
            <a:r>
              <a:rPr lang="en-US" dirty="0"/>
              <a:t>2. Call </a:t>
            </a:r>
            <a:r>
              <a:rPr lang="en-US" b="1" dirty="0" err="1">
                <a:solidFill>
                  <a:schemeClr val="tx1"/>
                </a:solidFill>
                <a:highlight>
                  <a:srgbClr val="EFEFEF"/>
                </a:highlight>
                <a:latin typeface="Roboto Mono"/>
                <a:ea typeface="Roboto Mono"/>
              </a:rPr>
              <a:t>iterator.__next</a:t>
            </a:r>
            <a:r>
              <a:rPr lang="en-US" b="1" dirty="0">
                <a:solidFill>
                  <a:schemeClr val="tx1"/>
                </a:solidFill>
                <a:highlight>
                  <a:srgbClr val="EFEFEF"/>
                </a:highlight>
                <a:latin typeface="Roboto Mono"/>
                <a:ea typeface="Roboto Mono"/>
              </a:rPr>
              <a:t>__()</a:t>
            </a:r>
            <a:r>
              <a:rPr lang="en-US" b="1" dirty="0"/>
              <a:t> </a:t>
            </a:r>
            <a:r>
              <a:rPr lang="en-US" dirty="0"/>
              <a:t>and bind </a:t>
            </a:r>
            <a:r>
              <a:rPr lang="en-US" b="1" dirty="0">
                <a:solidFill>
                  <a:schemeClr val="tx1"/>
                </a:solidFill>
                <a:highlight>
                  <a:srgbClr val="EFEFEF"/>
                </a:highlight>
                <a:latin typeface="Roboto Mono"/>
                <a:ea typeface="Roboto Mono"/>
              </a:rPr>
              <a:t>&lt;item&gt;</a:t>
            </a:r>
          </a:p>
          <a:p>
            <a:pPr lvl="1"/>
            <a:r>
              <a:rPr lang="en-US" dirty="0"/>
              <a:t>2a. Catch </a:t>
            </a:r>
            <a:r>
              <a:rPr lang="en-US" b="1" dirty="0" err="1">
                <a:solidFill>
                  <a:schemeClr val="tx1"/>
                </a:solidFill>
                <a:highlight>
                  <a:srgbClr val="EFEFEF"/>
                </a:highlight>
                <a:latin typeface="Roboto Mono"/>
                <a:ea typeface="Roboto Mono"/>
              </a:rPr>
              <a:t>StopIteration</a:t>
            </a:r>
            <a:r>
              <a:rPr lang="en-US" b="1" dirty="0"/>
              <a:t> </a:t>
            </a:r>
            <a:r>
              <a:rPr lang="en-US" dirty="0"/>
              <a:t>exceptions</a:t>
            </a:r>
          </a:p>
          <a:p>
            <a:pPr lvl="1"/>
            <a:endParaRPr lang="en-US" dirty="0"/>
          </a:p>
          <a:p>
            <a:r>
              <a:rPr lang="en-US" b="1" dirty="0"/>
              <a:t>To be </a:t>
            </a:r>
            <a:r>
              <a:rPr lang="en-US" b="1" dirty="0" err="1"/>
              <a:t>iterable</a:t>
            </a:r>
            <a:r>
              <a:rPr lang="en-US" b="1" dirty="0"/>
              <a:t>:  has</a:t>
            </a:r>
            <a:r>
              <a:rPr lang="en-US" b="1" dirty="0">
                <a:solidFill>
                  <a:schemeClr val="tx1"/>
                </a:solidFill>
              </a:rPr>
              <a:t> </a:t>
            </a:r>
            <a:r>
              <a:rPr lang="en-US" b="1" dirty="0">
                <a:solidFill>
                  <a:schemeClr val="tx1"/>
                </a:solidFill>
                <a:highlight>
                  <a:srgbClr val="EFEFEF"/>
                </a:highlight>
                <a:latin typeface="Roboto Mono"/>
                <a:ea typeface="Roboto Mono"/>
              </a:rPr>
              <a:t>__</a:t>
            </a:r>
            <a:r>
              <a:rPr lang="en-US" b="1" dirty="0" err="1">
                <a:solidFill>
                  <a:schemeClr val="tx1"/>
                </a:solidFill>
                <a:highlight>
                  <a:srgbClr val="EFEFEF"/>
                </a:highlight>
                <a:latin typeface="Roboto Mono"/>
                <a:ea typeface="Roboto Mono"/>
              </a:rPr>
              <a:t>iter</a:t>
            </a:r>
            <a:r>
              <a:rPr lang="en-US" b="1" dirty="0">
                <a:solidFill>
                  <a:schemeClr val="tx1"/>
                </a:solidFill>
                <a:highlight>
                  <a:srgbClr val="EFEFEF"/>
                </a:highlight>
                <a:latin typeface="Roboto Mono"/>
                <a:ea typeface="Roboto Mono"/>
              </a:rPr>
              <a:t>__</a:t>
            </a:r>
            <a:r>
              <a:rPr lang="en-US" b="1" dirty="0"/>
              <a:t> method</a:t>
            </a:r>
            <a:endParaRPr lang="en-US" dirty="0"/>
          </a:p>
          <a:p>
            <a:pPr lvl="1"/>
            <a:r>
              <a:rPr lang="en-US" dirty="0"/>
              <a:t>which returns an iterator obj</a:t>
            </a:r>
            <a:endParaRPr/>
          </a:p>
          <a:p>
            <a:r>
              <a:rPr lang="en-US" b="1" dirty="0"/>
              <a:t>To be iterator: has </a:t>
            </a:r>
            <a:r>
              <a:rPr lang="en-US" b="1" dirty="0">
                <a:solidFill>
                  <a:schemeClr val="tx1"/>
                </a:solidFill>
                <a:highlight>
                  <a:srgbClr val="EFEFEF"/>
                </a:highlight>
                <a:latin typeface="Roboto Mono"/>
                <a:ea typeface="Roboto Mono"/>
              </a:rPr>
              <a:t>__next__</a:t>
            </a:r>
            <a:r>
              <a:rPr lang="en-US" b="1" dirty="0"/>
              <a:t> method</a:t>
            </a:r>
            <a:endParaRPr dirty="0"/>
          </a:p>
          <a:p>
            <a:pPr lvl="1"/>
            <a:r>
              <a:rPr lang="en-US" dirty="0"/>
              <a:t>which throws </a:t>
            </a:r>
            <a:r>
              <a:rPr lang="en-US" b="1" dirty="0" err="1">
                <a:solidFill>
                  <a:schemeClr val="tx1"/>
                </a:solidFill>
                <a:highlight>
                  <a:srgbClr val="EFEFEF"/>
                </a:highlight>
                <a:latin typeface="Roboto Mono"/>
                <a:ea typeface="Roboto Mono"/>
              </a:rPr>
              <a:t>StopIteration</a:t>
            </a:r>
            <a:r>
              <a:rPr lang="en-US" dirty="0"/>
              <a:t> when done</a:t>
            </a:r>
            <a:endParaRPr/>
          </a:p>
          <a:p>
            <a:pPr lvl="0" algn="l">
              <a:spcAft>
                <a:spcPts val="0"/>
              </a:spcAft>
              <a:buSzPts val="2000"/>
            </a:pPr>
            <a:endParaRPr lang="en-US" b="1" dirty="0"/>
          </a:p>
        </p:txBody>
      </p:sp>
    </p:spTree>
    <p:extLst>
      <p:ext uri="{BB962C8B-B14F-4D97-AF65-F5344CB8AC3E}">
        <p14:creationId xmlns:p14="http://schemas.microsoft.com/office/powerpoint/2010/main" val="1062286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Recommended Reading</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fontScale="92500" lnSpcReduction="10000"/>
          </a:bodyPr>
          <a:lstStyle/>
          <a:p>
            <a:r>
              <a:rPr lang="en-US" b="1" dirty="0"/>
              <a:t>Python Overview</a:t>
            </a:r>
            <a:endParaRPr lang="en-US" dirty="0"/>
          </a:p>
          <a:p>
            <a:pPr lvl="1"/>
            <a:r>
              <a:rPr lang="en-US" dirty="0"/>
              <a:t>The Official Python Tutorial (</a:t>
            </a:r>
            <a:r>
              <a:rPr lang="en-US" dirty="0">
                <a:hlinkClick r:id="rId3"/>
              </a:rPr>
              <a:t>https://docs.python.org/3/tutorial/index.html</a:t>
            </a:r>
            <a:r>
              <a:rPr lang="en-US" dirty="0"/>
              <a:t>)</a:t>
            </a:r>
          </a:p>
          <a:p>
            <a:pPr lvl="1"/>
            <a:r>
              <a:rPr lang="en-US" dirty="0"/>
              <a:t>Slides for CIS192</a:t>
            </a:r>
            <a:br>
              <a:rPr lang="en-US" dirty="0"/>
            </a:br>
            <a:r>
              <a:rPr lang="en-US" dirty="0"/>
              <a:t> (</a:t>
            </a:r>
            <a:r>
              <a:rPr lang="en-US" dirty="0">
                <a:hlinkClick r:id="rId4"/>
              </a:rPr>
              <a:t>https://cis192.github.io/schedule/</a:t>
            </a:r>
            <a:r>
              <a:rPr lang="en-US" dirty="0"/>
              <a:t>)</a:t>
            </a:r>
          </a:p>
          <a:p>
            <a:r>
              <a:rPr lang="en-US" b="1" dirty="0"/>
              <a:t>PEPs – Python Enhancement Proposals </a:t>
            </a:r>
            <a:endParaRPr lang="en-US" dirty="0"/>
          </a:p>
          <a:p>
            <a:pPr lvl="1"/>
            <a:r>
              <a:rPr lang="en-US" dirty="0">
                <a:hlinkClick r:id="rId5"/>
              </a:rPr>
              <a:t>PEP 8</a:t>
            </a:r>
            <a:r>
              <a:rPr lang="en-US" dirty="0"/>
              <a:t> - Official Style Guide for Python Code (Guido et al)</a:t>
            </a:r>
          </a:p>
          <a:p>
            <a:pPr lvl="2"/>
            <a:r>
              <a:rPr lang="en-US" dirty="0"/>
              <a:t>Style is about consistency. 4 space indents, &lt; 80 char lines</a:t>
            </a:r>
          </a:p>
          <a:p>
            <a:pPr lvl="2"/>
            <a:r>
              <a:rPr lang="en-US" dirty="0"/>
              <a:t>Naming convention for functions and variables: </a:t>
            </a:r>
            <a:r>
              <a:rPr lang="en-US" dirty="0" err="1"/>
              <a:t>lower_w_under</a:t>
            </a:r>
            <a:endParaRPr lang="en-US" dirty="0"/>
          </a:p>
          <a:p>
            <a:pPr lvl="2"/>
            <a:r>
              <a:rPr lang="en-US" dirty="0"/>
              <a:t>Use the automatic pep8 checker!</a:t>
            </a:r>
          </a:p>
          <a:p>
            <a:r>
              <a:rPr lang="en-US" dirty="0"/>
              <a:t>PEP 20 – The Zen of Python (Tim Peters)  (try: </a:t>
            </a:r>
            <a:r>
              <a:rPr lang="en-US" i="1" dirty="0"/>
              <a:t>import this</a:t>
            </a:r>
            <a:r>
              <a:rPr lang="en-US" dirty="0"/>
              <a:t>)</a:t>
            </a:r>
          </a:p>
          <a:p>
            <a:pPr lvl="1"/>
            <a:r>
              <a:rPr lang="en-US" dirty="0"/>
              <a:t>Beautiful is better than ugly; simple is better than complex </a:t>
            </a:r>
            <a:endParaRPr dirty="0"/>
          </a:p>
          <a:p>
            <a:pPr lvl="1"/>
            <a:r>
              <a:rPr lang="en-US" dirty="0"/>
              <a:t>There should be one obvious way to do it</a:t>
            </a:r>
            <a:endParaRPr dirty="0"/>
          </a:p>
          <a:p>
            <a:pPr lvl="1"/>
            <a:r>
              <a:rPr lang="en-US" dirty="0"/>
              <a:t>That way may not be obvious at first unless you're Dutch</a:t>
            </a:r>
            <a:endParaRPr dirty="0"/>
          </a:p>
          <a:p>
            <a:pPr lvl="1"/>
            <a:r>
              <a:rPr lang="en-US" dirty="0"/>
              <a:t>Readability counts </a:t>
            </a:r>
            <a:endParaRPr dirty="0"/>
          </a:p>
          <a:p>
            <a:pPr marL="228600" lvl="0" indent="-228600" algn="l">
              <a:lnSpc>
                <a:spcPct val="140000"/>
              </a:lnSpc>
              <a:spcBef>
                <a:spcPts val="0"/>
              </a:spcBef>
              <a:spcAft>
                <a:spcPts val="0"/>
              </a:spcAft>
              <a:buSzPts val="2000"/>
            </a:pPr>
            <a:endParaRPr lang="en-US" dirty="0"/>
          </a:p>
        </p:txBody>
      </p:sp>
    </p:spTree>
    <p:extLst>
      <p:ext uri="{BB962C8B-B14F-4D97-AF65-F5344CB8AC3E}">
        <p14:creationId xmlns:p14="http://schemas.microsoft.com/office/powerpoint/2010/main" val="8666068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An Iterator Class</a:t>
            </a:r>
            <a:endParaRPr lang="en-US" dirty="0"/>
          </a:p>
        </p:txBody>
      </p:sp>
      <p:sp>
        <p:nvSpPr>
          <p:cNvPr id="64" name="Google Shape;64;p2"/>
          <p:cNvSpPr txBox="1">
            <a:spLocks noGrp="1"/>
          </p:cNvSpPr>
          <p:nvPr>
            <p:ph type="body" idx="1"/>
          </p:nvPr>
        </p:nvSpPr>
        <p:spPr>
          <a:xfrm>
            <a:off x="399675" y="1299625"/>
            <a:ext cx="10541346" cy="5034600"/>
          </a:xfrm>
          <a:prstGeom prst="rect">
            <a:avLst/>
          </a:prstGeom>
          <a:noFill/>
          <a:ln>
            <a:noFill/>
          </a:ln>
        </p:spPr>
        <p:txBody>
          <a:bodyPr spcFirstLastPara="1" wrap="square" lIns="91425" tIns="45700" rIns="91425" bIns="45700" anchor="t" anchorCtr="0">
            <a:normAutofit fontScale="70000" lnSpcReduction="20000"/>
          </a:bodyPr>
          <a:lstStyle/>
          <a:p>
            <a:pPr marL="101600" indent="0">
              <a:buNone/>
            </a:pPr>
            <a:r>
              <a:rPr lang="en-US" sz="2400" b="1" dirty="0">
                <a:solidFill>
                  <a:schemeClr val="tx1"/>
                </a:solidFill>
                <a:highlight>
                  <a:srgbClr val="EFEFEF"/>
                </a:highlight>
                <a:latin typeface="Roboto Mono"/>
                <a:ea typeface="Roboto Mono"/>
              </a:rPr>
              <a:t>class Reverse:</a:t>
            </a:r>
            <a:endParaRPr lang="en-US" sz="2400" b="1">
              <a:solidFill>
                <a:schemeClr val="tx1"/>
              </a:solidFill>
              <a:highlight>
                <a:srgbClr val="EFEFEF"/>
              </a:highlight>
              <a:latin typeface="Roboto Mono"/>
              <a:ea typeface="Roboto Mono"/>
            </a:endParaRPr>
          </a:p>
          <a:p>
            <a:pPr marL="101600" indent="0">
              <a:buNone/>
            </a:pPr>
            <a:r>
              <a:rPr lang="en-US" sz="2400" dirty="0"/>
              <a:t>       </a:t>
            </a:r>
            <a:r>
              <a:rPr lang="en-US" sz="2400" b="1" dirty="0">
                <a:solidFill>
                  <a:schemeClr val="tx1"/>
                </a:solidFill>
                <a:highlight>
                  <a:srgbClr val="EFEFEF"/>
                </a:highlight>
                <a:latin typeface="Roboto Mono"/>
                <a:ea typeface="Roboto Mono"/>
              </a:rPr>
              <a:t>"Iterator for looping over a sequence backwards"</a:t>
            </a:r>
          </a:p>
          <a:p>
            <a:pPr marL="101600" indent="0">
              <a:buNone/>
            </a:pPr>
            <a:r>
              <a:rPr lang="en-US" sz="2400" dirty="0"/>
              <a:t>       </a:t>
            </a:r>
            <a:r>
              <a:rPr lang="en-US" sz="2400" b="1" dirty="0">
                <a:solidFill>
                  <a:schemeClr val="tx1"/>
                </a:solidFill>
                <a:highlight>
                  <a:srgbClr val="EFEFEF"/>
                </a:highlight>
                <a:latin typeface="Roboto Mono"/>
                <a:ea typeface="Roboto Mono"/>
              </a:rPr>
              <a:t>def __</a:t>
            </a:r>
            <a:r>
              <a:rPr lang="en-US" sz="2400" b="1" dirty="0" err="1">
                <a:solidFill>
                  <a:schemeClr val="tx1"/>
                </a:solidFill>
                <a:highlight>
                  <a:srgbClr val="EFEFEF"/>
                </a:highlight>
                <a:latin typeface="Roboto Mono"/>
                <a:ea typeface="Roboto Mono"/>
              </a:rPr>
              <a:t>init</a:t>
            </a:r>
            <a:r>
              <a:rPr lang="en-US" sz="2400" b="1" dirty="0">
                <a:solidFill>
                  <a:schemeClr val="tx1"/>
                </a:solidFill>
                <a:highlight>
                  <a:srgbClr val="EFEFEF"/>
                </a:highlight>
                <a:latin typeface="Roboto Mono"/>
                <a:ea typeface="Roboto Mono"/>
              </a:rPr>
              <a:t>__(self, data):</a:t>
            </a:r>
          </a:p>
          <a:p>
            <a:pPr marL="101600" indent="0">
              <a:buNone/>
            </a:pPr>
            <a:r>
              <a:rPr lang="en-US" sz="2400" dirty="0"/>
              <a:t>              </a:t>
            </a:r>
            <a:r>
              <a:rPr lang="en-US" sz="2400" b="1" dirty="0" err="1">
                <a:solidFill>
                  <a:schemeClr val="tx1"/>
                </a:solidFill>
                <a:highlight>
                  <a:srgbClr val="EFEFEF"/>
                </a:highlight>
                <a:latin typeface="Roboto Mono"/>
                <a:ea typeface="Roboto Mono"/>
              </a:rPr>
              <a:t>self.data</a:t>
            </a:r>
            <a:r>
              <a:rPr lang="en-US" sz="2400" b="1" dirty="0">
                <a:solidFill>
                  <a:schemeClr val="tx1"/>
                </a:solidFill>
                <a:highlight>
                  <a:srgbClr val="EFEFEF"/>
                </a:highlight>
                <a:latin typeface="Roboto Mono"/>
                <a:ea typeface="Roboto Mono"/>
              </a:rPr>
              <a:t> = data</a:t>
            </a:r>
          </a:p>
          <a:p>
            <a:pPr marL="101600" indent="0">
              <a:buNone/>
            </a:pPr>
            <a:r>
              <a:rPr lang="en-US" sz="2400" dirty="0"/>
              <a:t>              </a:t>
            </a:r>
            <a:r>
              <a:rPr lang="en-US" sz="2400" b="1" dirty="0" err="1">
                <a:solidFill>
                  <a:schemeClr val="tx1"/>
                </a:solidFill>
                <a:highlight>
                  <a:srgbClr val="EFEFEF"/>
                </a:highlight>
                <a:latin typeface="Roboto Mono"/>
                <a:ea typeface="Roboto Mono"/>
              </a:rPr>
              <a:t>self.index</a:t>
            </a:r>
            <a:r>
              <a:rPr lang="en-US" sz="2400" b="1" dirty="0">
                <a:solidFill>
                  <a:schemeClr val="tx1"/>
                </a:solidFill>
                <a:highlight>
                  <a:srgbClr val="EFEFEF"/>
                </a:highlight>
                <a:latin typeface="Roboto Mono"/>
                <a:ea typeface="Roboto Mono"/>
              </a:rPr>
              <a:t> = </a:t>
            </a:r>
            <a:r>
              <a:rPr lang="en-US" sz="2400" b="1" dirty="0" err="1">
                <a:solidFill>
                  <a:schemeClr val="tx1"/>
                </a:solidFill>
                <a:highlight>
                  <a:srgbClr val="EFEFEF"/>
                </a:highlight>
                <a:latin typeface="Roboto Mono"/>
                <a:ea typeface="Roboto Mono"/>
              </a:rPr>
              <a:t>len</a:t>
            </a:r>
            <a:r>
              <a:rPr lang="en-US" sz="2400" b="1" dirty="0">
                <a:solidFill>
                  <a:schemeClr val="tx1"/>
                </a:solidFill>
                <a:highlight>
                  <a:srgbClr val="EFEFEF"/>
                </a:highlight>
                <a:latin typeface="Roboto Mono"/>
                <a:ea typeface="Roboto Mono"/>
              </a:rPr>
              <a:t>(data)</a:t>
            </a:r>
          </a:p>
          <a:p>
            <a:pPr marL="101600" indent="0">
              <a:buNone/>
            </a:pPr>
            <a:r>
              <a:rPr lang="en-US" sz="2400" dirty="0"/>
              <a:t>       </a:t>
            </a:r>
            <a:r>
              <a:rPr lang="en-US" sz="2400" b="1" dirty="0">
                <a:solidFill>
                  <a:schemeClr val="tx1"/>
                </a:solidFill>
                <a:highlight>
                  <a:srgbClr val="EFEFEF"/>
                </a:highlight>
                <a:latin typeface="Roboto Mono"/>
                <a:ea typeface="Roboto Mono"/>
              </a:rPr>
              <a:t>def __next__(self):</a:t>
            </a:r>
          </a:p>
          <a:p>
            <a:pPr marL="101600" indent="0">
              <a:buNone/>
            </a:pPr>
            <a:r>
              <a:rPr lang="en-US" sz="2400" dirty="0"/>
              <a:t>              </a:t>
            </a:r>
            <a:r>
              <a:rPr lang="en-US" sz="2400" b="1" dirty="0">
                <a:solidFill>
                  <a:schemeClr val="tx1"/>
                </a:solidFill>
                <a:highlight>
                  <a:srgbClr val="EFEFEF"/>
                </a:highlight>
                <a:latin typeface="Roboto Mono"/>
                <a:ea typeface="Roboto Mono"/>
              </a:rPr>
              <a:t>if </a:t>
            </a:r>
            <a:r>
              <a:rPr lang="en-US" sz="2400" b="1" dirty="0" err="1">
                <a:solidFill>
                  <a:schemeClr val="tx1"/>
                </a:solidFill>
                <a:highlight>
                  <a:srgbClr val="EFEFEF"/>
                </a:highlight>
                <a:latin typeface="Roboto Mono"/>
                <a:ea typeface="Roboto Mono"/>
              </a:rPr>
              <a:t>self.index</a:t>
            </a:r>
            <a:r>
              <a:rPr lang="en-US" sz="2400" b="1" dirty="0">
                <a:solidFill>
                  <a:schemeClr val="tx1"/>
                </a:solidFill>
                <a:highlight>
                  <a:srgbClr val="EFEFEF"/>
                </a:highlight>
                <a:latin typeface="Roboto Mono"/>
                <a:ea typeface="Roboto Mono"/>
              </a:rPr>
              <a:t> == 0:</a:t>
            </a:r>
          </a:p>
          <a:p>
            <a:pPr marL="101600" indent="0">
              <a:buNone/>
            </a:pPr>
            <a:r>
              <a:rPr lang="en-US" sz="2400" dirty="0"/>
              <a:t>                     </a:t>
            </a:r>
            <a:r>
              <a:rPr lang="en-US" sz="2400" b="1" dirty="0">
                <a:solidFill>
                  <a:schemeClr val="tx1"/>
                </a:solidFill>
                <a:highlight>
                  <a:srgbClr val="EFEFEF"/>
                </a:highlight>
                <a:latin typeface="Roboto Mono"/>
                <a:ea typeface="Roboto Mono"/>
              </a:rPr>
              <a:t>raise </a:t>
            </a:r>
            <a:r>
              <a:rPr lang="en-US" sz="2400" b="1" dirty="0" err="1">
                <a:solidFill>
                  <a:schemeClr val="tx1"/>
                </a:solidFill>
                <a:highlight>
                  <a:srgbClr val="EFEFEF"/>
                </a:highlight>
                <a:latin typeface="Roboto Mono"/>
                <a:ea typeface="Roboto Mono"/>
              </a:rPr>
              <a:t>StopIteration</a:t>
            </a:r>
            <a:endParaRPr lang="en-US" sz="2400" b="1">
              <a:solidFill>
                <a:schemeClr val="tx1"/>
              </a:solidFill>
              <a:highlight>
                <a:srgbClr val="EFEFEF"/>
              </a:highlight>
              <a:latin typeface="Roboto Mono"/>
              <a:ea typeface="Roboto Mono"/>
            </a:endParaRPr>
          </a:p>
          <a:p>
            <a:pPr marL="101600" indent="0">
              <a:buNone/>
            </a:pPr>
            <a:r>
              <a:rPr lang="en-US" sz="2400" dirty="0"/>
              <a:t>              </a:t>
            </a:r>
            <a:r>
              <a:rPr lang="en-US" sz="2400" b="1" dirty="0" err="1">
                <a:solidFill>
                  <a:schemeClr val="tx1"/>
                </a:solidFill>
                <a:highlight>
                  <a:srgbClr val="EFEFEF"/>
                </a:highlight>
                <a:latin typeface="Roboto Mono"/>
                <a:ea typeface="Roboto Mono"/>
              </a:rPr>
              <a:t>self.index</a:t>
            </a:r>
            <a:r>
              <a:rPr lang="en-US" sz="2400" b="1" dirty="0">
                <a:solidFill>
                  <a:schemeClr val="tx1"/>
                </a:solidFill>
                <a:highlight>
                  <a:srgbClr val="EFEFEF"/>
                </a:highlight>
                <a:latin typeface="Roboto Mono"/>
                <a:ea typeface="Roboto Mono"/>
              </a:rPr>
              <a:t> = </a:t>
            </a:r>
            <a:r>
              <a:rPr lang="en-US" sz="2400" b="1" dirty="0" err="1">
                <a:solidFill>
                  <a:schemeClr val="tx1"/>
                </a:solidFill>
                <a:highlight>
                  <a:srgbClr val="EFEFEF"/>
                </a:highlight>
                <a:latin typeface="Roboto Mono"/>
                <a:ea typeface="Roboto Mono"/>
              </a:rPr>
              <a:t>self.index</a:t>
            </a:r>
            <a:r>
              <a:rPr lang="en-US" sz="2400" b="1" dirty="0">
                <a:solidFill>
                  <a:schemeClr val="tx1"/>
                </a:solidFill>
                <a:highlight>
                  <a:srgbClr val="EFEFEF"/>
                </a:highlight>
                <a:latin typeface="Roboto Mono"/>
                <a:ea typeface="Roboto Mono"/>
              </a:rPr>
              <a:t> - 1</a:t>
            </a:r>
          </a:p>
          <a:p>
            <a:pPr marL="101600" indent="0">
              <a:buNone/>
            </a:pPr>
            <a:r>
              <a:rPr lang="en-US" sz="2400" dirty="0"/>
              <a:t>              </a:t>
            </a:r>
            <a:r>
              <a:rPr lang="en-US" sz="2400" b="1" dirty="0">
                <a:solidFill>
                  <a:schemeClr val="tx1"/>
                </a:solidFill>
                <a:highlight>
                  <a:srgbClr val="EFEFEF"/>
                </a:highlight>
                <a:latin typeface="Roboto Mono"/>
                <a:ea typeface="Roboto Mono"/>
              </a:rPr>
              <a:t>return </a:t>
            </a:r>
            <a:r>
              <a:rPr lang="en-US" sz="2400" b="1" dirty="0" err="1">
                <a:solidFill>
                  <a:schemeClr val="tx1"/>
                </a:solidFill>
                <a:highlight>
                  <a:srgbClr val="EFEFEF"/>
                </a:highlight>
                <a:latin typeface="Roboto Mono"/>
                <a:ea typeface="Roboto Mono"/>
              </a:rPr>
              <a:t>self.data</a:t>
            </a:r>
            <a:r>
              <a:rPr lang="en-US" sz="2400" b="1" dirty="0">
                <a:solidFill>
                  <a:schemeClr val="tx1"/>
                </a:solidFill>
                <a:highlight>
                  <a:srgbClr val="EFEFEF"/>
                </a:highlight>
                <a:latin typeface="Roboto Mono"/>
                <a:ea typeface="Roboto Mono"/>
              </a:rPr>
              <a:t>[</a:t>
            </a:r>
            <a:r>
              <a:rPr lang="en-US" sz="2400" b="1" dirty="0" err="1">
                <a:solidFill>
                  <a:schemeClr val="tx1"/>
                </a:solidFill>
                <a:highlight>
                  <a:srgbClr val="EFEFEF"/>
                </a:highlight>
                <a:latin typeface="Roboto Mono"/>
                <a:ea typeface="Roboto Mono"/>
              </a:rPr>
              <a:t>self.index</a:t>
            </a:r>
            <a:r>
              <a:rPr lang="en-US" sz="2400" b="1" dirty="0">
                <a:solidFill>
                  <a:schemeClr val="tx1"/>
                </a:solidFill>
                <a:highlight>
                  <a:srgbClr val="EFEFEF"/>
                </a:highlight>
                <a:latin typeface="Roboto Mono"/>
                <a:ea typeface="Roboto Mono"/>
              </a:rPr>
              <a:t>]</a:t>
            </a:r>
            <a:endParaRPr sz="2400" b="1">
              <a:solidFill>
                <a:schemeClr val="tx1"/>
              </a:solidFill>
              <a:highlight>
                <a:srgbClr val="EFEFEF"/>
              </a:highlight>
              <a:latin typeface="Roboto Mono"/>
              <a:ea typeface="Roboto Mono"/>
            </a:endParaRPr>
          </a:p>
          <a:p>
            <a:pPr marL="101600" indent="0">
              <a:buNone/>
            </a:pPr>
            <a:endParaRPr lang="en-US" sz="2400" b="1">
              <a:solidFill>
                <a:schemeClr val="tx1"/>
              </a:solidFill>
              <a:highlight>
                <a:srgbClr val="EFEFEF"/>
              </a:highlight>
              <a:latin typeface="Roboto Mono"/>
              <a:ea typeface="Roboto Mono"/>
            </a:endParaRPr>
          </a:p>
          <a:p>
            <a:pPr marL="101600" indent="0">
              <a:buNone/>
            </a:pPr>
            <a:r>
              <a:rPr lang="en-US" sz="2400" dirty="0"/>
              <a:t>       </a:t>
            </a:r>
            <a:r>
              <a:rPr lang="en-US" sz="2400" b="1" dirty="0">
                <a:solidFill>
                  <a:schemeClr val="tx1"/>
                </a:solidFill>
                <a:highlight>
                  <a:srgbClr val="EFEFEF"/>
                </a:highlight>
                <a:latin typeface="Roboto Mono"/>
                <a:ea typeface="Roboto Mono"/>
              </a:rPr>
              <a:t>def __</a:t>
            </a:r>
            <a:r>
              <a:rPr lang="en-US" sz="2400" b="1" dirty="0" err="1">
                <a:solidFill>
                  <a:schemeClr val="tx1"/>
                </a:solidFill>
                <a:highlight>
                  <a:srgbClr val="EFEFEF"/>
                </a:highlight>
                <a:latin typeface="Roboto Mono"/>
                <a:ea typeface="Roboto Mono"/>
              </a:rPr>
              <a:t>iter</a:t>
            </a:r>
            <a:r>
              <a:rPr lang="en-US" sz="2400" b="1" dirty="0">
                <a:solidFill>
                  <a:schemeClr val="tx1"/>
                </a:solidFill>
                <a:highlight>
                  <a:srgbClr val="EFEFEF"/>
                </a:highlight>
                <a:latin typeface="Roboto Mono"/>
                <a:ea typeface="Roboto Mono"/>
              </a:rPr>
              <a:t>__(self):</a:t>
            </a:r>
            <a:endParaRPr sz="2400" b="1">
              <a:solidFill>
                <a:schemeClr val="tx1"/>
              </a:solidFill>
              <a:highlight>
                <a:srgbClr val="EFEFEF"/>
              </a:highlight>
              <a:latin typeface="Roboto Mono"/>
              <a:ea typeface="Roboto Mono"/>
            </a:endParaRPr>
          </a:p>
          <a:p>
            <a:pPr marL="101600" indent="0">
              <a:buNone/>
            </a:pPr>
            <a:r>
              <a:rPr lang="en-US" sz="2400" dirty="0"/>
              <a:t>              </a:t>
            </a:r>
            <a:r>
              <a:rPr lang="en-US" sz="2400" b="1" dirty="0">
                <a:solidFill>
                  <a:schemeClr val="tx1"/>
                </a:solidFill>
                <a:highlight>
                  <a:srgbClr val="EFEFEF"/>
                </a:highlight>
                <a:latin typeface="Roboto Mono"/>
                <a:ea typeface="Roboto Mono"/>
              </a:rPr>
              <a:t>return self</a:t>
            </a:r>
            <a:endParaRPr sz="2400" b="1" dirty="0">
              <a:solidFill>
                <a:schemeClr val="tx1"/>
              </a:solidFill>
              <a:highlight>
                <a:srgbClr val="EFEFEF"/>
              </a:highlight>
              <a:latin typeface="Roboto Mono"/>
              <a:ea typeface="Roboto Mono"/>
            </a:endParaRPr>
          </a:p>
          <a:p>
            <a:pPr marL="101600" indent="0">
              <a:buNone/>
            </a:pPr>
            <a:endParaRPr lang="en-US" sz="2400" b="1" dirty="0">
              <a:solidFill>
                <a:schemeClr val="tx1"/>
              </a:solidFill>
              <a:highlight>
                <a:srgbClr val="EFEFEF"/>
              </a:highlight>
              <a:latin typeface="Roboto Mono"/>
              <a:ea typeface="Roboto Mono"/>
            </a:endParaRPr>
          </a:p>
          <a:p>
            <a:pPr marL="101600" indent="0">
              <a:buNone/>
            </a:pPr>
            <a:r>
              <a:rPr lang="en-US" sz="2400" b="1" dirty="0">
                <a:solidFill>
                  <a:schemeClr val="tx1"/>
                </a:solidFill>
                <a:highlight>
                  <a:srgbClr val="EFEFEF"/>
                </a:highlight>
                <a:latin typeface="Roboto Mono"/>
                <a:ea typeface="Roboto Mono"/>
              </a:rPr>
              <a:t>&gt;&gt;&gt; for char in Reverse('spam'):</a:t>
            </a:r>
            <a:endParaRPr sz="2400" b="1">
              <a:solidFill>
                <a:schemeClr val="tx1"/>
              </a:solidFill>
              <a:highlight>
                <a:srgbClr val="EFEFEF"/>
              </a:highlight>
              <a:latin typeface="Roboto Mono"/>
              <a:ea typeface="Roboto Mono"/>
            </a:endParaRPr>
          </a:p>
          <a:p>
            <a:pPr marL="101600" indent="0">
              <a:buNone/>
            </a:pPr>
            <a:r>
              <a:rPr lang="en-US" sz="2400" dirty="0"/>
              <a:t>              </a:t>
            </a:r>
            <a:r>
              <a:rPr lang="en-US" sz="2400" b="1" dirty="0">
                <a:solidFill>
                  <a:schemeClr val="tx1"/>
                </a:solidFill>
                <a:highlight>
                  <a:srgbClr val="EFEFEF"/>
                </a:highlight>
                <a:latin typeface="Roboto Mono"/>
                <a:ea typeface="Roboto Mono"/>
              </a:rPr>
              <a:t>print(char)</a:t>
            </a:r>
            <a:endParaRPr sz="2400" b="1" dirty="0">
              <a:solidFill>
                <a:schemeClr val="tx1"/>
              </a:solidFill>
              <a:highlight>
                <a:srgbClr val="EFEFEF"/>
              </a:highlight>
              <a:latin typeface="Roboto Mono"/>
              <a:ea typeface="Roboto Mono"/>
            </a:endParaRPr>
          </a:p>
        </p:txBody>
      </p:sp>
      <p:pic>
        <p:nvPicPr>
          <p:cNvPr id="3" name="Picture 3">
            <a:extLst>
              <a:ext uri="{FF2B5EF4-FFF2-40B4-BE49-F238E27FC236}">
                <a16:creationId xmlns:a16="http://schemas.microsoft.com/office/drawing/2014/main" id="{F0872128-B012-4398-A5E5-DE088320B502}"/>
              </a:ext>
            </a:extLst>
          </p:cNvPr>
          <p:cNvPicPr>
            <a:picLocks noChangeAspect="1"/>
          </p:cNvPicPr>
          <p:nvPr/>
        </p:nvPicPr>
        <p:blipFill>
          <a:blip r:embed="rId3"/>
          <a:stretch>
            <a:fillRect/>
          </a:stretch>
        </p:blipFill>
        <p:spPr>
          <a:xfrm>
            <a:off x="5066002" y="5020974"/>
            <a:ext cx="480579" cy="1540452"/>
          </a:xfrm>
          <a:prstGeom prst="rect">
            <a:avLst/>
          </a:prstGeom>
        </p:spPr>
      </p:pic>
    </p:spTree>
    <p:extLst>
      <p:ext uri="{BB962C8B-B14F-4D97-AF65-F5344CB8AC3E}">
        <p14:creationId xmlns:p14="http://schemas.microsoft.com/office/powerpoint/2010/main" val="23221200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Iterators use memory efficiently</a:t>
            </a:r>
            <a:endParaRPr lang="en-US" dirty="0"/>
          </a:p>
        </p:txBody>
      </p:sp>
      <p:sp>
        <p:nvSpPr>
          <p:cNvPr id="64" name="Google Shape;64;p2"/>
          <p:cNvSpPr txBox="1">
            <a:spLocks noGrp="1"/>
          </p:cNvSpPr>
          <p:nvPr>
            <p:ph type="body" idx="1"/>
          </p:nvPr>
        </p:nvSpPr>
        <p:spPr>
          <a:xfrm>
            <a:off x="399675" y="1299625"/>
            <a:ext cx="10541346" cy="4993036"/>
          </a:xfrm>
          <a:prstGeom prst="rect">
            <a:avLst/>
          </a:prstGeom>
          <a:noFill/>
          <a:ln>
            <a:noFill/>
          </a:ln>
        </p:spPr>
        <p:txBody>
          <a:bodyPr spcFirstLastPara="1" wrap="square" lIns="91425" tIns="45700" rIns="91425" bIns="45700" anchor="t" anchorCtr="0">
            <a:normAutofit/>
          </a:bodyPr>
          <a:lstStyle/>
          <a:p>
            <a:pPr marL="101600" indent="0">
              <a:buNone/>
            </a:pPr>
            <a:r>
              <a:rPr lang="en-US" sz="1800" b="1" dirty="0" err="1">
                <a:solidFill>
                  <a:schemeClr val="tx1"/>
                </a:solidFill>
                <a:highlight>
                  <a:srgbClr val="EFEFEF"/>
                </a:highlight>
                <a:latin typeface="Roboto Mono"/>
                <a:ea typeface="Roboto Mono"/>
              </a:rPr>
              <a:t>Eg</a:t>
            </a:r>
            <a:r>
              <a:rPr lang="en-US" sz="1800" b="1" dirty="0">
                <a:solidFill>
                  <a:schemeClr val="tx1"/>
                </a:solidFill>
                <a:highlight>
                  <a:srgbClr val="EFEFEF"/>
                </a:highlight>
                <a:latin typeface="Roboto Mono"/>
                <a:ea typeface="Roboto Mono"/>
              </a:rPr>
              <a:t>: File Objects</a:t>
            </a:r>
          </a:p>
          <a:p>
            <a:pPr marL="101600" indent="0">
              <a:buNone/>
            </a:pPr>
            <a:r>
              <a:rPr lang="en-US" sz="1800" b="1" dirty="0">
                <a:solidFill>
                  <a:schemeClr val="tx1"/>
                </a:solidFill>
                <a:highlight>
                  <a:srgbClr val="EFEFEF"/>
                </a:highlight>
                <a:latin typeface="Roboto Mono"/>
                <a:ea typeface="Roboto Mono"/>
              </a:rPr>
              <a:t>&gt;&gt;&gt; for line in open(“script.py”):   # returns iterator</a:t>
            </a:r>
          </a:p>
          <a:p>
            <a:pPr marL="101600" indent="0">
              <a:buNone/>
            </a:pPr>
            <a:r>
              <a:rPr lang="en-US" sz="1800" b="1" dirty="0">
                <a:solidFill>
                  <a:schemeClr val="tx1"/>
                </a:solidFill>
                <a:highlight>
                  <a:srgbClr val="EFEFEF"/>
                </a:highlight>
                <a:latin typeface="Roboto Mono"/>
                <a:ea typeface="Roboto Mono"/>
              </a:rPr>
              <a:t>...     print(</a:t>
            </a:r>
            <a:r>
              <a:rPr lang="en-US" sz="1800" b="1" dirty="0" err="1">
                <a:solidFill>
                  <a:schemeClr val="tx1"/>
                </a:solidFill>
                <a:highlight>
                  <a:srgbClr val="EFEFEF"/>
                </a:highlight>
                <a:latin typeface="Roboto Mono"/>
                <a:ea typeface="Roboto Mono"/>
              </a:rPr>
              <a:t>line.upper</a:t>
            </a:r>
            <a:r>
              <a:rPr lang="en-US" sz="1800" b="1" dirty="0">
                <a:solidFill>
                  <a:schemeClr val="tx1"/>
                </a:solidFill>
                <a:highlight>
                  <a:srgbClr val="EFEFEF"/>
                </a:highlight>
                <a:latin typeface="Roboto Mono"/>
                <a:ea typeface="Roboto Mono"/>
              </a:rPr>
              <a:t>())</a:t>
            </a:r>
          </a:p>
          <a:p>
            <a:pPr marL="101600" indent="0">
              <a:buNone/>
            </a:pPr>
            <a:r>
              <a:rPr lang="en-US" sz="1800" b="1" dirty="0">
                <a:solidFill>
                  <a:schemeClr val="tx1"/>
                </a:solidFill>
                <a:highlight>
                  <a:srgbClr val="EFEFEF"/>
                </a:highlight>
                <a:latin typeface="Roboto Mono"/>
                <a:ea typeface="Roboto Mono"/>
              </a:rPr>
              <a:t>...</a:t>
            </a:r>
          </a:p>
          <a:p>
            <a:pPr marL="101600" indent="0">
              <a:buNone/>
            </a:pPr>
            <a:r>
              <a:rPr lang="en-US" sz="1800" b="1" dirty="0">
                <a:solidFill>
                  <a:schemeClr val="accent1">
                    <a:lumMod val="60000"/>
                    <a:lumOff val="40000"/>
                  </a:schemeClr>
                </a:solidFill>
                <a:highlight>
                  <a:srgbClr val="EFEFEF"/>
                </a:highlight>
                <a:latin typeface="Roboto Mono"/>
                <a:ea typeface="Roboto Mono"/>
              </a:rPr>
              <a:t>IMPORT SYS</a:t>
            </a:r>
            <a:endParaRPr sz="1800" b="1">
              <a:solidFill>
                <a:schemeClr val="accent1">
                  <a:lumMod val="60000"/>
                  <a:lumOff val="40000"/>
                </a:schemeClr>
              </a:solidFill>
              <a:highlight>
                <a:srgbClr val="EFEFEF"/>
              </a:highlight>
              <a:latin typeface="Roboto Mono"/>
              <a:ea typeface="Roboto Mono"/>
            </a:endParaRPr>
          </a:p>
          <a:p>
            <a:pPr marL="101600" lvl="0" indent="0" algn="l">
              <a:spcAft>
                <a:spcPts val="0"/>
              </a:spcAft>
              <a:buSzPts val="2000"/>
              <a:buNone/>
            </a:pPr>
            <a:r>
              <a:rPr lang="en-US" sz="1800" b="1" dirty="0">
                <a:solidFill>
                  <a:schemeClr val="accent1">
                    <a:lumMod val="60000"/>
                    <a:lumOff val="40000"/>
                  </a:schemeClr>
                </a:solidFill>
                <a:highlight>
                  <a:srgbClr val="EFEFEF"/>
                </a:highlight>
                <a:latin typeface="Roboto Mono"/>
                <a:ea typeface="Roboto Mono"/>
              </a:rPr>
              <a:t>PRINT(SYS.PATH)</a:t>
            </a:r>
            <a:endParaRPr sz="1800" b="1">
              <a:solidFill>
                <a:schemeClr val="accent1">
                  <a:lumMod val="60000"/>
                  <a:lumOff val="40000"/>
                </a:schemeClr>
              </a:solidFill>
              <a:highlight>
                <a:srgbClr val="EFEFEF"/>
              </a:highlight>
              <a:latin typeface="Roboto Mono"/>
              <a:ea typeface="Roboto Mono"/>
            </a:endParaRPr>
          </a:p>
          <a:p>
            <a:pPr marL="101600" indent="0">
              <a:buNone/>
            </a:pPr>
            <a:r>
              <a:rPr lang="en-US" sz="1800" b="1" dirty="0">
                <a:solidFill>
                  <a:schemeClr val="accent1">
                    <a:lumMod val="60000"/>
                    <a:lumOff val="40000"/>
                  </a:schemeClr>
                </a:solidFill>
                <a:highlight>
                  <a:srgbClr val="EFEFEF"/>
                </a:highlight>
                <a:latin typeface="Roboto Mono"/>
                <a:ea typeface="Roboto Mono"/>
              </a:rPr>
              <a:t>X = 2</a:t>
            </a:r>
            <a:endParaRPr sz="1800" b="1">
              <a:solidFill>
                <a:schemeClr val="accent1">
                  <a:lumMod val="60000"/>
                  <a:lumOff val="40000"/>
                </a:schemeClr>
              </a:solidFill>
              <a:highlight>
                <a:srgbClr val="EFEFEF"/>
              </a:highlight>
              <a:latin typeface="Roboto Mono"/>
              <a:ea typeface="Roboto Mono"/>
            </a:endParaRPr>
          </a:p>
          <a:p>
            <a:pPr marL="101600" indent="0">
              <a:buNone/>
            </a:pPr>
            <a:r>
              <a:rPr lang="en-US" sz="1800" b="1" dirty="0">
                <a:solidFill>
                  <a:schemeClr val="accent1">
                    <a:lumMod val="60000"/>
                    <a:lumOff val="40000"/>
                  </a:schemeClr>
                </a:solidFill>
                <a:highlight>
                  <a:srgbClr val="EFEFEF"/>
                </a:highlight>
                <a:latin typeface="Roboto Mono"/>
                <a:ea typeface="Roboto Mono"/>
              </a:rPr>
              <a:t>PRINT(2 ** 3)</a:t>
            </a:r>
          </a:p>
          <a:p>
            <a:pPr marL="101600" indent="0">
              <a:buNone/>
            </a:pPr>
            <a:endParaRPr lang="en-US" sz="1800" b="1" dirty="0">
              <a:solidFill>
                <a:schemeClr val="tx1"/>
              </a:solidFill>
              <a:highlight>
                <a:srgbClr val="EFEFEF"/>
              </a:highlight>
              <a:latin typeface="Roboto Mono"/>
              <a:ea typeface="Roboto Mono"/>
            </a:endParaRPr>
          </a:p>
          <a:p>
            <a:pPr marL="101600" indent="0">
              <a:buNone/>
            </a:pPr>
            <a:r>
              <a:rPr lang="en-US" sz="1800" b="1" dirty="0">
                <a:solidFill>
                  <a:srgbClr val="FF0000"/>
                </a:solidFill>
                <a:highlight>
                  <a:srgbClr val="EFEFEF"/>
                </a:highlight>
                <a:latin typeface="Roboto Mono"/>
                <a:ea typeface="Roboto Mono"/>
              </a:rPr>
              <a:t>instead of</a:t>
            </a:r>
          </a:p>
          <a:p>
            <a:pPr marL="101600" indent="0">
              <a:buNone/>
            </a:pPr>
            <a:r>
              <a:rPr lang="en-US" sz="1800" b="1" dirty="0">
                <a:solidFill>
                  <a:schemeClr val="tx1"/>
                </a:solidFill>
                <a:highlight>
                  <a:srgbClr val="EFEFEF"/>
                </a:highlight>
                <a:latin typeface="Roboto Mono"/>
                <a:ea typeface="Roboto Mono"/>
              </a:rPr>
              <a:t>&gt;&gt;&gt; for line in open(“script.py”).</a:t>
            </a:r>
            <a:r>
              <a:rPr lang="en-US" sz="1800" b="1" dirty="0" err="1">
                <a:solidFill>
                  <a:schemeClr val="tx1"/>
                </a:solidFill>
                <a:highlight>
                  <a:srgbClr val="EFEFEF"/>
                </a:highlight>
                <a:latin typeface="Roboto Mono"/>
                <a:ea typeface="Roboto Mono"/>
              </a:rPr>
              <a:t>readlines</a:t>
            </a:r>
            <a:r>
              <a:rPr lang="en-US" sz="1800" b="1" dirty="0">
                <a:solidFill>
                  <a:schemeClr val="tx1"/>
                </a:solidFill>
                <a:highlight>
                  <a:srgbClr val="EFEFEF"/>
                </a:highlight>
                <a:latin typeface="Roboto Mono"/>
                <a:ea typeface="Roboto Mono"/>
              </a:rPr>
              <a:t>(): #returns list </a:t>
            </a:r>
            <a:endParaRPr lang="en-US" sz="1800" b="1">
              <a:solidFill>
                <a:schemeClr val="tx1"/>
              </a:solidFill>
              <a:highlight>
                <a:srgbClr val="EFEFEF"/>
              </a:highlight>
              <a:latin typeface="Roboto Mono"/>
              <a:ea typeface="Roboto Mono"/>
            </a:endParaRPr>
          </a:p>
          <a:p>
            <a:pPr marL="101600" indent="0">
              <a:buNone/>
            </a:pPr>
            <a:r>
              <a:rPr lang="en-US" sz="1800" b="1" dirty="0">
                <a:solidFill>
                  <a:schemeClr val="tx1"/>
                </a:solidFill>
                <a:highlight>
                  <a:srgbClr val="EFEFEF"/>
                </a:highlight>
                <a:latin typeface="Roboto Mono"/>
                <a:ea typeface="Roboto Mono"/>
              </a:rPr>
              <a:t>...     print(</a:t>
            </a:r>
            <a:r>
              <a:rPr lang="en-US" sz="1800" b="1" dirty="0" err="1">
                <a:solidFill>
                  <a:schemeClr val="tx1"/>
                </a:solidFill>
                <a:highlight>
                  <a:srgbClr val="EFEFEF"/>
                </a:highlight>
                <a:latin typeface="Roboto Mono"/>
                <a:ea typeface="Roboto Mono"/>
              </a:rPr>
              <a:t>line.upper</a:t>
            </a:r>
            <a:r>
              <a:rPr lang="en-US" sz="1800" b="1" dirty="0">
                <a:solidFill>
                  <a:schemeClr val="tx1"/>
                </a:solidFill>
                <a:highlight>
                  <a:srgbClr val="EFEFEF"/>
                </a:highlight>
                <a:latin typeface="Roboto Mono"/>
                <a:ea typeface="Roboto Mono"/>
              </a:rPr>
              <a:t>())</a:t>
            </a:r>
            <a:endParaRPr sz="1800" b="1" dirty="0">
              <a:solidFill>
                <a:schemeClr val="tx1"/>
              </a:solidFill>
              <a:highlight>
                <a:srgbClr val="EFEFEF"/>
              </a:highlight>
              <a:latin typeface="Roboto Mono"/>
              <a:ea typeface="Roboto Mono"/>
            </a:endParaRPr>
          </a:p>
          <a:p>
            <a:pPr marL="101600" lvl="0" indent="0" algn="l">
              <a:spcAft>
                <a:spcPts val="0"/>
              </a:spcAft>
              <a:buSzPts val="2000"/>
              <a:buNone/>
            </a:pPr>
            <a:r>
              <a:rPr lang="en-US" sz="1800" b="1" dirty="0">
                <a:solidFill>
                  <a:schemeClr val="tx1"/>
                </a:solidFill>
                <a:highlight>
                  <a:srgbClr val="EFEFEF"/>
                </a:highlight>
                <a:latin typeface="Roboto Mono"/>
                <a:ea typeface="Roboto Mono"/>
              </a:rPr>
              <a:t>...</a:t>
            </a:r>
            <a:endParaRPr sz="1800" b="1" dirty="0">
              <a:solidFill>
                <a:schemeClr val="tx1"/>
              </a:solidFill>
              <a:highlight>
                <a:srgbClr val="EFEFEF"/>
              </a:highlight>
              <a:latin typeface="Roboto Mono"/>
              <a:ea typeface="Roboto Mono"/>
            </a:endParaRPr>
          </a:p>
          <a:p>
            <a:pPr marL="0" lvl="0" indent="0" algn="l">
              <a:lnSpc>
                <a:spcPct val="140000"/>
              </a:lnSpc>
              <a:spcBef>
                <a:spcPts val="0"/>
              </a:spcBef>
              <a:spcAft>
                <a:spcPts val="0"/>
              </a:spcAft>
              <a:buSzPts val="2000"/>
              <a:buNone/>
            </a:pPr>
            <a:endParaRPr lang="en-US" dirty="0"/>
          </a:p>
        </p:txBody>
      </p:sp>
    </p:spTree>
    <p:extLst>
      <p:ext uri="{BB962C8B-B14F-4D97-AF65-F5344CB8AC3E}">
        <p14:creationId xmlns:p14="http://schemas.microsoft.com/office/powerpoint/2010/main" val="2940531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961519" y="2663095"/>
            <a:ext cx="5465099" cy="1531809"/>
          </a:xfrm>
          <a:prstGeom prst="rect">
            <a:avLst/>
          </a:prstGeom>
          <a:noFill/>
          <a:ln>
            <a:noFill/>
          </a:ln>
        </p:spPr>
        <p:txBody>
          <a:bodyPr spcFirstLastPara="1" wrap="square" lIns="91425" tIns="45700" rIns="91425" bIns="45700" anchor="t" anchorCtr="0">
            <a:normAutofit/>
          </a:bodyPr>
          <a:lstStyle/>
          <a:p>
            <a:pPr marL="0" lvl="0" indent="0">
              <a:spcBef>
                <a:spcPts val="0"/>
              </a:spcBef>
              <a:buClr>
                <a:schemeClr val="accent1"/>
              </a:buClr>
            </a:pPr>
            <a:r>
              <a:rPr lang="en-US" sz="4000" dirty="0"/>
              <a:t>Generators</a:t>
            </a:r>
            <a:endParaRPr sz="3400" b="1" dirty="0">
              <a:solidFill>
                <a:srgbClr val="370661"/>
              </a:solidFill>
              <a:latin typeface="Open Sans"/>
              <a:ea typeface="Open Sans"/>
              <a:cs typeface="Open Sans"/>
              <a:sym typeface="Open Sans"/>
            </a:endParaRPr>
          </a:p>
        </p:txBody>
      </p:sp>
      <p:pic>
        <p:nvPicPr>
          <p:cNvPr id="2" name="Picture 1">
            <a:extLst>
              <a:ext uri="{FF2B5EF4-FFF2-40B4-BE49-F238E27FC236}">
                <a16:creationId xmlns:a16="http://schemas.microsoft.com/office/drawing/2014/main" id="{D9D5C337-7F49-43A1-962B-A3C14CB91550}"/>
              </a:ext>
            </a:extLst>
          </p:cNvPr>
          <p:cNvPicPr>
            <a:picLocks noChangeAspect="1"/>
          </p:cNvPicPr>
          <p:nvPr/>
        </p:nvPicPr>
        <p:blipFill>
          <a:blip r:embed="rId3">
            <a:extLst>
              <a:ext uri="{BEBA8EAE-BF5A-486C-A8C5-ECC9F3942E4B}">
                <a14:imgProps xmlns:a14="http://schemas.microsoft.com/office/drawing/2010/main">
                  <a14:imgLayer>
                    <a14:imgEffect>
                      <a14:brightnessContrast contrast="40000"/>
                    </a14:imgEffect>
                  </a14:imgLayer>
                </a14:imgProps>
              </a:ext>
            </a:extLst>
          </a:blip>
          <a:stretch>
            <a:fillRect/>
          </a:stretch>
        </p:blipFill>
        <p:spPr>
          <a:xfrm>
            <a:off x="1219200" y="3733800"/>
            <a:ext cx="1271270" cy="2095500"/>
          </a:xfrm>
          <a:prstGeom prst="rect">
            <a:avLst/>
          </a:prstGeom>
        </p:spPr>
      </p:pic>
      <p:pic>
        <p:nvPicPr>
          <p:cNvPr id="3" name="Picture 2">
            <a:extLst>
              <a:ext uri="{FF2B5EF4-FFF2-40B4-BE49-F238E27FC236}">
                <a16:creationId xmlns:a16="http://schemas.microsoft.com/office/drawing/2014/main" id="{04C76653-0A6E-40E9-AF6C-0DA7236E8374}"/>
              </a:ext>
            </a:extLst>
          </p:cNvPr>
          <p:cNvPicPr>
            <a:picLocks noChangeAspect="1"/>
          </p:cNvPicPr>
          <p:nvPr/>
        </p:nvPicPr>
        <p:blipFill>
          <a:blip r:embed="rId4"/>
          <a:stretch>
            <a:fillRect/>
          </a:stretch>
        </p:blipFill>
        <p:spPr>
          <a:xfrm>
            <a:off x="2667000" y="3556000"/>
            <a:ext cx="1334282" cy="1177965"/>
          </a:xfrm>
          <a:prstGeom prst="rect">
            <a:avLst/>
          </a:prstGeom>
        </p:spPr>
      </p:pic>
    </p:spTree>
    <p:extLst>
      <p:ext uri="{BB962C8B-B14F-4D97-AF65-F5344CB8AC3E}">
        <p14:creationId xmlns:p14="http://schemas.microsoft.com/office/powerpoint/2010/main" val="23731855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spcBef>
                <a:spcPts val="0"/>
              </a:spcBef>
              <a:buClr>
                <a:schemeClr val="accent1"/>
              </a:buClr>
            </a:pPr>
            <a:r>
              <a:rPr lang="en-US" sz="3400" dirty="0">
                <a:ea typeface="ＭＳ Ｐゴシック" pitchFamily="34" charset="-128"/>
              </a:rPr>
              <a:t>Generators: using </a:t>
            </a:r>
            <a:r>
              <a:rPr lang="en-US" sz="3400" dirty="0">
                <a:latin typeface="Courier" pitchFamily="2" charset="0"/>
                <a:ea typeface="ＭＳ Ｐゴシック" pitchFamily="34" charset="-128"/>
              </a:rPr>
              <a:t>yield</a:t>
            </a:r>
            <a:endParaRPr sz="3400" b="1" dirty="0">
              <a:solidFill>
                <a:srgbClr val="370661"/>
              </a:solidFill>
              <a:latin typeface="Open Sans"/>
              <a:ea typeface="Open Sans"/>
              <a:cs typeface="Open Sans"/>
              <a:sym typeface="Open Sans"/>
            </a:endParaRPr>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486756" y="883523"/>
            <a:ext cx="10549603" cy="5829272"/>
          </a:xfrm>
        </p:spPr>
        <p:txBody>
          <a:bodyPr>
            <a:normAutofit/>
          </a:bodyPr>
          <a:lstStyle/>
          <a:p>
            <a:pPr eaLnBrk="1" hangingPunct="1">
              <a:lnSpc>
                <a:spcPct val="90000"/>
              </a:lnSpc>
            </a:pPr>
            <a:r>
              <a:rPr lang="en-US" dirty="0">
                <a:ea typeface="ＭＳ Ｐゴシック" pitchFamily="34" charset="-128"/>
              </a:rPr>
              <a:t>Generators are iterators (with </a:t>
            </a:r>
            <a:r>
              <a:rPr lang="en-US" dirty="0">
                <a:latin typeface="Courier" pitchFamily="2" charset="0"/>
                <a:ea typeface="ＭＳ Ｐゴシック" pitchFamily="34" charset="-128"/>
              </a:rPr>
              <a:t>__next()__ </a:t>
            </a:r>
            <a:r>
              <a:rPr lang="en-US" dirty="0">
                <a:ea typeface="ＭＳ Ｐゴシック" pitchFamily="34" charset="-128"/>
              </a:rPr>
              <a:t>method)</a:t>
            </a:r>
          </a:p>
          <a:p>
            <a:pPr eaLnBrk="1" hangingPunct="1">
              <a:lnSpc>
                <a:spcPct val="90000"/>
              </a:lnSpc>
            </a:pPr>
            <a:r>
              <a:rPr lang="en-US" dirty="0">
                <a:ea typeface="ＭＳ Ｐゴシック" pitchFamily="34" charset="-128"/>
              </a:rPr>
              <a:t>Creating Generators: </a:t>
            </a:r>
            <a:r>
              <a:rPr lang="en-US" dirty="0">
                <a:latin typeface="Courier New" charset="0"/>
                <a:ea typeface="Courier New" charset="0"/>
                <a:cs typeface="Courier New" charset="0"/>
              </a:rPr>
              <a:t>yield</a:t>
            </a:r>
          </a:p>
          <a:p>
            <a:pPr lvl="1" eaLnBrk="1" hangingPunct="1">
              <a:lnSpc>
                <a:spcPct val="90000"/>
              </a:lnSpc>
            </a:pPr>
            <a:r>
              <a:rPr lang="en-US" dirty="0">
                <a:ea typeface="ＭＳ Ｐゴシック" pitchFamily="34" charset="-128"/>
              </a:rPr>
              <a:t>Functions that contain the </a:t>
            </a:r>
            <a:r>
              <a:rPr lang="en-US" b="1" dirty="0">
                <a:latin typeface="Courier New" charset="0"/>
                <a:ea typeface="Courier New" charset="0"/>
                <a:cs typeface="Courier New" charset="0"/>
              </a:rPr>
              <a:t>yield</a:t>
            </a:r>
            <a:r>
              <a:rPr lang="en-US" dirty="0">
                <a:ea typeface="ＭＳ Ｐゴシック" pitchFamily="34" charset="-128"/>
              </a:rPr>
              <a:t> keyword </a:t>
            </a:r>
            <a:r>
              <a:rPr lang="en-US" b="1" i="1" dirty="0">
                <a:solidFill>
                  <a:srgbClr val="FF0000"/>
                </a:solidFill>
                <a:ea typeface="ＭＳ Ｐゴシック" pitchFamily="34" charset="-128"/>
              </a:rPr>
              <a:t>automatically</a:t>
            </a:r>
            <a:r>
              <a:rPr lang="en-US" dirty="0">
                <a:ea typeface="ＭＳ Ｐゴシック" pitchFamily="34" charset="-128"/>
              </a:rPr>
              <a:t> return a generator when called</a:t>
            </a:r>
          </a:p>
          <a:p>
            <a:pPr marL="0" indent="0" eaLnBrk="1" hangingPunct="1">
              <a:lnSpc>
                <a:spcPct val="90000"/>
              </a:lnSpc>
              <a:buNone/>
            </a:pPr>
            <a:r>
              <a:rPr lang="en-US" sz="1800" b="1" dirty="0">
                <a:latin typeface="Courier New" charset="0"/>
                <a:ea typeface="Courier New" charset="0"/>
                <a:cs typeface="Courier New" charset="0"/>
              </a:rPr>
              <a:t>&gt;&gt;&gt; def f(n):</a:t>
            </a:r>
          </a:p>
          <a:p>
            <a:pPr marL="0" indent="0" eaLnBrk="1" hangingPunct="1">
              <a:lnSpc>
                <a:spcPct val="90000"/>
              </a:lnSpc>
              <a:buNone/>
            </a:pPr>
            <a:r>
              <a:rPr lang="en-US" sz="1800" b="1" dirty="0">
                <a:latin typeface="Courier New" charset="0"/>
                <a:ea typeface="Courier New" charset="0"/>
                <a:cs typeface="Courier New" charset="0"/>
              </a:rPr>
              <a:t>...   yield n</a:t>
            </a:r>
          </a:p>
          <a:p>
            <a:pPr marL="0" indent="0" eaLnBrk="1" hangingPunct="1">
              <a:lnSpc>
                <a:spcPct val="90000"/>
              </a:lnSpc>
              <a:buNone/>
            </a:pPr>
            <a:r>
              <a:rPr lang="en-US" sz="1800" b="1" dirty="0">
                <a:latin typeface="Courier New" charset="0"/>
                <a:ea typeface="Courier New" charset="0"/>
                <a:cs typeface="Courier New" charset="0"/>
              </a:rPr>
              <a:t>...   yield n+1</a:t>
            </a:r>
          </a:p>
          <a:p>
            <a:pPr marL="0" indent="0" eaLnBrk="1" hangingPunct="1">
              <a:lnSpc>
                <a:spcPct val="90000"/>
              </a:lnSpc>
              <a:buNone/>
            </a:pPr>
            <a:r>
              <a:rPr lang="en-US" sz="1800" b="1" dirty="0">
                <a:latin typeface="Courier New" charset="0"/>
                <a:ea typeface="Courier New" charset="0"/>
                <a:cs typeface="Courier New" charset="0"/>
              </a:rPr>
              <a:t>...</a:t>
            </a:r>
          </a:p>
          <a:p>
            <a:pPr marL="0" indent="0" eaLnBrk="1" hangingPunct="1">
              <a:lnSpc>
                <a:spcPct val="90000"/>
              </a:lnSpc>
              <a:buNone/>
            </a:pPr>
            <a:r>
              <a:rPr lang="en-US" sz="1800" b="1" dirty="0">
                <a:latin typeface="Courier New" charset="0"/>
                <a:ea typeface="Courier New" charset="0"/>
                <a:cs typeface="Courier New" charset="0"/>
              </a:rPr>
              <a:t>&gt;&gt;&gt;</a:t>
            </a:r>
          </a:p>
          <a:p>
            <a:pPr marL="0" indent="0" eaLnBrk="1" hangingPunct="1">
              <a:lnSpc>
                <a:spcPct val="90000"/>
              </a:lnSpc>
              <a:buNone/>
            </a:pPr>
            <a:r>
              <a:rPr lang="en-US" sz="1800" b="1" dirty="0">
                <a:latin typeface="Courier New" charset="0"/>
                <a:ea typeface="Courier New" charset="0"/>
                <a:cs typeface="Courier New" charset="0"/>
              </a:rPr>
              <a:t>&gt;&gt;&gt; type(f)</a:t>
            </a:r>
          </a:p>
          <a:p>
            <a:pPr marL="0" indent="0" eaLnBrk="1" hangingPunct="1">
              <a:lnSpc>
                <a:spcPct val="90000"/>
              </a:lnSpc>
              <a:buNone/>
            </a:pPr>
            <a:r>
              <a:rPr lang="en-US" sz="1800" b="1" dirty="0">
                <a:solidFill>
                  <a:schemeClr val="accent2"/>
                </a:solidFill>
                <a:latin typeface="Courier New" charset="0"/>
                <a:ea typeface="Courier New" charset="0"/>
                <a:cs typeface="Courier New" charset="0"/>
              </a:rPr>
              <a:t>&lt;class 'function'&gt;</a:t>
            </a:r>
          </a:p>
          <a:p>
            <a:pPr marL="0" indent="0" eaLnBrk="1" hangingPunct="1">
              <a:lnSpc>
                <a:spcPct val="90000"/>
              </a:lnSpc>
              <a:buNone/>
            </a:pPr>
            <a:r>
              <a:rPr lang="en-US" sz="1800" b="1" dirty="0">
                <a:latin typeface="Courier New" charset="0"/>
                <a:ea typeface="Courier New" charset="0"/>
                <a:cs typeface="Courier New" charset="0"/>
              </a:rPr>
              <a:t>&gt;&gt;&gt; type(f(5))</a:t>
            </a:r>
          </a:p>
          <a:p>
            <a:pPr marL="0" indent="0" eaLnBrk="1" hangingPunct="1">
              <a:lnSpc>
                <a:spcPct val="90000"/>
              </a:lnSpc>
              <a:buNone/>
            </a:pPr>
            <a:r>
              <a:rPr lang="en-US" sz="1800" b="1" dirty="0">
                <a:solidFill>
                  <a:schemeClr val="accent2"/>
                </a:solidFill>
                <a:latin typeface="Courier New" charset="0"/>
                <a:ea typeface="Courier New" charset="0"/>
                <a:cs typeface="Courier New" charset="0"/>
              </a:rPr>
              <a:t>&lt;class 'generator'&gt;</a:t>
            </a:r>
          </a:p>
          <a:p>
            <a:pPr marL="0" indent="0" eaLnBrk="1" hangingPunct="1">
              <a:lnSpc>
                <a:spcPct val="90000"/>
              </a:lnSpc>
              <a:buNone/>
            </a:pPr>
            <a:r>
              <a:rPr lang="en-US" sz="1800" b="1" dirty="0">
                <a:latin typeface="Courier New" charset="0"/>
                <a:ea typeface="Courier New" charset="0"/>
                <a:cs typeface="Courier New" charset="0"/>
              </a:rPr>
              <a:t>&gt;&gt;&gt; [</a:t>
            </a:r>
            <a:r>
              <a:rPr lang="en-US" sz="1800" b="1" dirty="0" err="1">
                <a:latin typeface="Courier New" charset="0"/>
                <a:ea typeface="Courier New" charset="0"/>
                <a:cs typeface="Courier New" charset="0"/>
              </a:rPr>
              <a:t>i</a:t>
            </a:r>
            <a:r>
              <a:rPr lang="en-US" sz="1800" b="1" dirty="0">
                <a:latin typeface="Courier New" charset="0"/>
                <a:ea typeface="Courier New" charset="0"/>
                <a:cs typeface="Courier New" charset="0"/>
              </a:rPr>
              <a:t> for </a:t>
            </a:r>
            <a:r>
              <a:rPr lang="en-US" sz="1800" b="1" dirty="0" err="1">
                <a:latin typeface="Courier New" charset="0"/>
                <a:ea typeface="Courier New" charset="0"/>
                <a:cs typeface="Courier New" charset="0"/>
              </a:rPr>
              <a:t>i</a:t>
            </a:r>
            <a:r>
              <a:rPr lang="en-US" sz="1800" b="1" dirty="0">
                <a:latin typeface="Courier New" charset="0"/>
                <a:ea typeface="Courier New" charset="0"/>
                <a:cs typeface="Courier New" charset="0"/>
              </a:rPr>
              <a:t> in f(6)]</a:t>
            </a:r>
          </a:p>
          <a:p>
            <a:pPr marL="0" indent="0" eaLnBrk="1" hangingPunct="1">
              <a:lnSpc>
                <a:spcPct val="90000"/>
              </a:lnSpc>
              <a:buNone/>
            </a:pPr>
            <a:r>
              <a:rPr lang="en-US" sz="1800" b="1" dirty="0">
                <a:solidFill>
                  <a:schemeClr val="accent2"/>
                </a:solidFill>
                <a:latin typeface="Courier New" charset="0"/>
                <a:ea typeface="Courier New" charset="0"/>
                <a:cs typeface="Courier New" charset="0"/>
              </a:rPr>
              <a:t>[6, 7]</a:t>
            </a:r>
          </a:p>
          <a:p>
            <a:pPr indent="-457200" eaLnBrk="0" fontAlgn="base" hangingPunct="0">
              <a:spcBef>
                <a:spcPct val="20000"/>
              </a:spcBef>
              <a:spcAft>
                <a:spcPct val="0"/>
              </a:spcAft>
              <a:buClr>
                <a:srgbClr val="FF0000"/>
              </a:buClr>
              <a:buSzPct val="110000"/>
              <a:buNone/>
            </a:pPr>
            <a:endParaRPr lang="en-US" sz="2400" b="1" dirty="0">
              <a:solidFill>
                <a:srgbClr val="660066"/>
              </a:solidFill>
              <a:latin typeface="Courier New" pitchFamily="49"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Tree>
    <p:extLst>
      <p:ext uri="{BB962C8B-B14F-4D97-AF65-F5344CB8AC3E}">
        <p14:creationId xmlns:p14="http://schemas.microsoft.com/office/powerpoint/2010/main" val="2496948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spcBef>
                <a:spcPts val="0"/>
              </a:spcBef>
              <a:buClr>
                <a:schemeClr val="accent1"/>
              </a:buClr>
            </a:pPr>
            <a:r>
              <a:rPr lang="en-US" sz="3400" dirty="0">
                <a:ea typeface="ＭＳ Ｐゴシック" pitchFamily="34" charset="-128"/>
              </a:rPr>
              <a:t>Generators: What does </a:t>
            </a:r>
            <a:r>
              <a:rPr lang="en-US" sz="3400" dirty="0">
                <a:latin typeface="Courier New" panose="02070309020205020404" pitchFamily="49" charset="0"/>
                <a:ea typeface="ＭＳ Ｐゴシック" pitchFamily="34" charset="-128"/>
                <a:cs typeface="Courier New" panose="02070309020205020404" pitchFamily="49" charset="0"/>
              </a:rPr>
              <a:t>yield</a:t>
            </a:r>
            <a:r>
              <a:rPr lang="en-US" sz="3400" dirty="0">
                <a:ea typeface="ＭＳ Ｐゴシック" pitchFamily="34" charset="-128"/>
              </a:rPr>
              <a:t> do?</a:t>
            </a:r>
            <a:endParaRPr sz="3400" b="1" dirty="0">
              <a:solidFill>
                <a:srgbClr val="370661"/>
              </a:solidFill>
              <a:latin typeface="Open Sans"/>
              <a:ea typeface="Open Sans"/>
              <a:cs typeface="Open Sans"/>
              <a:sym typeface="Open Sans"/>
            </a:endParaRPr>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486756" y="1137177"/>
            <a:ext cx="10549603" cy="5829272"/>
          </a:xfrm>
        </p:spPr>
        <p:txBody>
          <a:bodyPr>
            <a:normAutofit/>
          </a:bodyPr>
          <a:lstStyle/>
          <a:p>
            <a:pPr eaLnBrk="1" hangingPunct="1">
              <a:lnSpc>
                <a:spcPct val="90000"/>
              </a:lnSpc>
            </a:pPr>
            <a:r>
              <a:rPr lang="en-US" dirty="0"/>
              <a:t>Each time we call the __</a:t>
            </a:r>
            <a:r>
              <a:rPr lang="en-US" dirty="0">
                <a:latin typeface="Courier New" panose="02070309020205020404" pitchFamily="49" charset="0"/>
                <a:cs typeface="Courier New" panose="02070309020205020404" pitchFamily="49" charset="0"/>
              </a:rPr>
              <a:t>next__</a:t>
            </a:r>
            <a:r>
              <a:rPr lang="en-US" dirty="0"/>
              <a:t> method of the generator, the method runs until it encounters a </a:t>
            </a:r>
            <a:r>
              <a:rPr lang="en-US" dirty="0">
                <a:latin typeface="Courier New" panose="02070309020205020404" pitchFamily="49" charset="0"/>
                <a:cs typeface="Courier New" panose="02070309020205020404" pitchFamily="49" charset="0"/>
              </a:rPr>
              <a:t>yield</a:t>
            </a:r>
            <a:r>
              <a:rPr lang="en-US" dirty="0"/>
              <a:t> statement, and then it stops and returns the value that was yielded. Next time, it resumes where it left off. </a:t>
            </a:r>
            <a:endParaRPr lang="en-US" dirty="0">
              <a:ea typeface="ＭＳ Ｐゴシック" pitchFamily="34" charset="-128"/>
            </a:endParaRPr>
          </a:p>
          <a:p>
            <a:pPr marL="0" indent="0" eaLnBrk="1" hangingPunct="1">
              <a:lnSpc>
                <a:spcPct val="90000"/>
              </a:lnSpc>
              <a:buNone/>
            </a:pPr>
            <a:r>
              <a:rPr lang="en-US" b="1" dirty="0">
                <a:latin typeface="Courier New" panose="02070309020205020404" pitchFamily="49" charset="0"/>
                <a:ea typeface="Courier New" charset="0"/>
                <a:cs typeface="Courier New" panose="02070309020205020404" pitchFamily="49" charset="0"/>
              </a:rPr>
              <a:t>&gt;&gt;&gt; gen = f(5) # no need to say f(5).__</a:t>
            </a:r>
            <a:r>
              <a:rPr lang="en-US" b="1" dirty="0" err="1">
                <a:latin typeface="Courier New" panose="02070309020205020404" pitchFamily="49" charset="0"/>
                <a:ea typeface="Courier New" charset="0"/>
                <a:cs typeface="Courier New" panose="02070309020205020404" pitchFamily="49" charset="0"/>
              </a:rPr>
              <a:t>iter</a:t>
            </a:r>
            <a:r>
              <a:rPr lang="en-US" b="1" dirty="0">
                <a:latin typeface="Courier New" panose="02070309020205020404" pitchFamily="49" charset="0"/>
                <a:ea typeface="Courier New" charset="0"/>
                <a:cs typeface="Courier New" panose="02070309020205020404" pitchFamily="49" charset="0"/>
              </a:rPr>
              <a:t>__()</a:t>
            </a:r>
          </a:p>
          <a:p>
            <a:pPr marL="0" indent="0" eaLnBrk="1" hangingPunct="1">
              <a:lnSpc>
                <a:spcPct val="90000"/>
              </a:lnSpc>
              <a:buNone/>
            </a:pPr>
            <a:r>
              <a:rPr lang="en-US" b="1" dirty="0">
                <a:latin typeface="Courier New" panose="02070309020205020404" pitchFamily="49" charset="0"/>
                <a:ea typeface="Courier New" charset="0"/>
                <a:cs typeface="Courier New" panose="02070309020205020404" pitchFamily="49" charset="0"/>
              </a:rPr>
              <a:t>&gt;&gt;&gt; gen</a:t>
            </a:r>
          </a:p>
          <a:p>
            <a:pPr marL="0" indent="0" eaLnBrk="1" hangingPunct="1">
              <a:lnSpc>
                <a:spcPct val="90000"/>
              </a:lnSpc>
              <a:buNone/>
            </a:pPr>
            <a:r>
              <a:rPr lang="en-US" b="1" dirty="0">
                <a:solidFill>
                  <a:schemeClr val="accent2"/>
                </a:solidFill>
                <a:latin typeface="Courier New" panose="02070309020205020404" pitchFamily="49" charset="0"/>
                <a:ea typeface="Courier New" charset="0"/>
                <a:cs typeface="Courier New" panose="02070309020205020404" pitchFamily="49" charset="0"/>
              </a:rPr>
              <a:t>&lt;generator object f at 0x1008cc9b0&gt;</a:t>
            </a:r>
          </a:p>
          <a:p>
            <a:pPr marL="0" indent="0" eaLnBrk="1" hangingPunct="1">
              <a:lnSpc>
                <a:spcPct val="90000"/>
              </a:lnSpc>
              <a:buNone/>
            </a:pPr>
            <a:r>
              <a:rPr lang="en-US" b="1" dirty="0">
                <a:latin typeface="Courier New" panose="02070309020205020404" pitchFamily="49" charset="0"/>
                <a:ea typeface="Courier New" charset="0"/>
                <a:cs typeface="Courier New" panose="02070309020205020404" pitchFamily="49" charset="0"/>
              </a:rPr>
              <a:t>&gt;&gt;&gt; </a:t>
            </a:r>
            <a:r>
              <a:rPr lang="en-US" b="1" dirty="0" err="1">
                <a:latin typeface="Courier New" panose="02070309020205020404" pitchFamily="49" charset="0"/>
                <a:ea typeface="Courier New" charset="0"/>
                <a:cs typeface="Courier New" panose="02070309020205020404" pitchFamily="49" charset="0"/>
              </a:rPr>
              <a:t>gen.__next</a:t>
            </a:r>
            <a:r>
              <a:rPr lang="en-US" b="1" dirty="0">
                <a:latin typeface="Courier New" panose="02070309020205020404" pitchFamily="49" charset="0"/>
                <a:ea typeface="Courier New" charset="0"/>
                <a:cs typeface="Courier New" panose="02070309020205020404" pitchFamily="49" charset="0"/>
              </a:rPr>
              <a:t>__()</a:t>
            </a:r>
          </a:p>
          <a:p>
            <a:pPr marL="0" indent="0" eaLnBrk="1" hangingPunct="1">
              <a:lnSpc>
                <a:spcPct val="90000"/>
              </a:lnSpc>
              <a:buNone/>
            </a:pPr>
            <a:r>
              <a:rPr lang="en-US" b="1" dirty="0">
                <a:solidFill>
                  <a:schemeClr val="accent2"/>
                </a:solidFill>
                <a:latin typeface="Courier New" panose="02070309020205020404" pitchFamily="49" charset="0"/>
                <a:ea typeface="Courier New" charset="0"/>
                <a:cs typeface="Courier New" panose="02070309020205020404" pitchFamily="49" charset="0"/>
              </a:rPr>
              <a:t>5</a:t>
            </a:r>
          </a:p>
          <a:p>
            <a:pPr marL="0" indent="0" eaLnBrk="1" hangingPunct="1">
              <a:lnSpc>
                <a:spcPct val="90000"/>
              </a:lnSpc>
              <a:buNone/>
            </a:pPr>
            <a:r>
              <a:rPr lang="en-US" b="1" dirty="0">
                <a:latin typeface="Courier New" panose="02070309020205020404" pitchFamily="49" charset="0"/>
                <a:ea typeface="Courier New" charset="0"/>
                <a:cs typeface="Courier New" panose="02070309020205020404" pitchFamily="49" charset="0"/>
              </a:rPr>
              <a:t>&gt;&gt;&gt; next(gen)</a:t>
            </a:r>
          </a:p>
          <a:p>
            <a:pPr marL="0" indent="0" eaLnBrk="1" hangingPunct="1">
              <a:lnSpc>
                <a:spcPct val="90000"/>
              </a:lnSpc>
              <a:buNone/>
            </a:pPr>
            <a:r>
              <a:rPr lang="en-US" b="1" dirty="0">
                <a:solidFill>
                  <a:schemeClr val="accent2"/>
                </a:solidFill>
                <a:latin typeface="Courier New" panose="02070309020205020404" pitchFamily="49" charset="0"/>
                <a:ea typeface="Courier New" charset="0"/>
                <a:cs typeface="Courier New" panose="02070309020205020404" pitchFamily="49" charset="0"/>
              </a:rPr>
              <a:t>6</a:t>
            </a:r>
          </a:p>
          <a:p>
            <a:pPr marL="0" indent="0" eaLnBrk="1" hangingPunct="1">
              <a:lnSpc>
                <a:spcPct val="90000"/>
              </a:lnSpc>
              <a:buNone/>
            </a:pPr>
            <a:r>
              <a:rPr lang="en-US" b="1" dirty="0">
                <a:latin typeface="Courier New" panose="02070309020205020404" pitchFamily="49" charset="0"/>
                <a:ea typeface="Courier New" charset="0"/>
                <a:cs typeface="Courier New" panose="02070309020205020404" pitchFamily="49" charset="0"/>
              </a:rPr>
              <a:t>&gt;&gt;&gt; </a:t>
            </a:r>
            <a:r>
              <a:rPr lang="en-US" b="1" dirty="0" err="1">
                <a:latin typeface="Courier New" panose="02070309020205020404" pitchFamily="49" charset="0"/>
                <a:ea typeface="Courier New" charset="0"/>
                <a:cs typeface="Courier New" panose="02070309020205020404" pitchFamily="49" charset="0"/>
              </a:rPr>
              <a:t>gen.__next</a:t>
            </a:r>
            <a:r>
              <a:rPr lang="en-US" b="1" dirty="0">
                <a:latin typeface="Courier New" panose="02070309020205020404" pitchFamily="49" charset="0"/>
                <a:ea typeface="Courier New" charset="0"/>
                <a:cs typeface="Courier New" panose="02070309020205020404" pitchFamily="49" charset="0"/>
              </a:rPr>
              <a:t>__() </a:t>
            </a:r>
          </a:p>
          <a:p>
            <a:pPr marL="0" indent="0">
              <a:buNone/>
            </a:pPr>
            <a:r>
              <a:rPr lang="en-US" b="1" dirty="0">
                <a:solidFill>
                  <a:schemeClr val="accent2"/>
                </a:solidFill>
                <a:latin typeface="Courier New" panose="02070309020205020404" pitchFamily="49" charset="0"/>
                <a:cs typeface="Courier New" panose="02070309020205020404" pitchFamily="49" charset="0"/>
              </a:rPr>
              <a:t>Traceback (most recent call last):</a:t>
            </a:r>
          </a:p>
          <a:p>
            <a:pPr marL="0" indent="0">
              <a:buNone/>
            </a:pPr>
            <a:r>
              <a:rPr lang="en-US" b="1" dirty="0">
                <a:solidFill>
                  <a:schemeClr val="accent2"/>
                </a:solidFill>
                <a:latin typeface="Courier New" panose="02070309020205020404" pitchFamily="49" charset="0"/>
                <a:cs typeface="Courier New" panose="02070309020205020404" pitchFamily="49" charset="0"/>
              </a:rPr>
              <a:t>  File "&lt;stdin&gt;", line 1, in &lt;module&gt;</a:t>
            </a:r>
          </a:p>
          <a:p>
            <a:pPr marL="0" indent="0">
              <a:buNone/>
            </a:pPr>
            <a:r>
              <a:rPr lang="en-US" b="1" dirty="0" err="1">
                <a:solidFill>
                  <a:schemeClr val="accent2"/>
                </a:solidFill>
                <a:latin typeface="Courier New" panose="02070309020205020404" pitchFamily="49" charset="0"/>
                <a:cs typeface="Courier New" panose="02070309020205020404" pitchFamily="49" charset="0"/>
              </a:rPr>
              <a:t>StopIteration</a:t>
            </a:r>
            <a:endParaRPr lang="en-US" b="1" dirty="0">
              <a:solidFill>
                <a:schemeClr val="accent2"/>
              </a:solidFill>
              <a:latin typeface="Courier New" panose="02070309020205020404" pitchFamily="49" charset="0"/>
              <a:cs typeface="Courier New" panose="02070309020205020404" pitchFamily="49" charset="0"/>
            </a:endParaRPr>
          </a:p>
          <a:p>
            <a:pPr indent="-457200" eaLnBrk="0" fontAlgn="base" hangingPunct="0">
              <a:spcBef>
                <a:spcPct val="20000"/>
              </a:spcBef>
              <a:spcAft>
                <a:spcPct val="0"/>
              </a:spcAft>
              <a:buClr>
                <a:srgbClr val="FF0000"/>
              </a:buClr>
              <a:buSzPct val="110000"/>
              <a:buNone/>
            </a:pPr>
            <a:endParaRPr lang="en-US" sz="2400" b="1" dirty="0">
              <a:solidFill>
                <a:srgbClr val="660066"/>
              </a:solidFill>
              <a:latin typeface="Courier New" pitchFamily="49"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Tree>
    <p:extLst>
      <p:ext uri="{BB962C8B-B14F-4D97-AF65-F5344CB8AC3E}">
        <p14:creationId xmlns:p14="http://schemas.microsoft.com/office/powerpoint/2010/main" val="20761427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spcBef>
                <a:spcPts val="0"/>
              </a:spcBef>
              <a:buClr>
                <a:schemeClr val="accent1"/>
              </a:buClr>
            </a:pPr>
            <a:r>
              <a:rPr lang="en-US" sz="3400" dirty="0">
                <a:ea typeface="ＭＳ Ｐゴシック" pitchFamily="34" charset="-128"/>
              </a:rPr>
              <a:t>Generators</a:t>
            </a:r>
            <a:endParaRPr sz="3400" b="1" dirty="0">
              <a:solidFill>
                <a:srgbClr val="370661"/>
              </a:solidFill>
              <a:latin typeface="Open Sans"/>
              <a:ea typeface="Open Sans"/>
              <a:cs typeface="Open Sans"/>
              <a:sym typeface="Open Sans"/>
            </a:endParaRPr>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486756" y="1137177"/>
            <a:ext cx="10549603" cy="5829272"/>
          </a:xfrm>
        </p:spPr>
        <p:txBody>
          <a:bodyPr>
            <a:normAutofit/>
          </a:bodyPr>
          <a:lstStyle/>
          <a:p>
            <a:pPr eaLnBrk="1" hangingPunct="1">
              <a:lnSpc>
                <a:spcPct val="90000"/>
              </a:lnSpc>
            </a:pPr>
            <a:r>
              <a:rPr lang="en-US" dirty="0">
                <a:ea typeface="ＭＳ Ｐゴシック" pitchFamily="34" charset="-128"/>
              </a:rPr>
              <a:t>Benefits of using generators</a:t>
            </a:r>
          </a:p>
          <a:p>
            <a:pPr lvl="1" eaLnBrk="1" hangingPunct="1">
              <a:lnSpc>
                <a:spcPct val="90000"/>
              </a:lnSpc>
            </a:pPr>
            <a:r>
              <a:rPr lang="en-US" dirty="0">
                <a:ea typeface="ＭＳ Ｐゴシック" pitchFamily="34" charset="-128"/>
              </a:rPr>
              <a:t>Less code than writing a standard iterator</a:t>
            </a:r>
          </a:p>
          <a:p>
            <a:pPr lvl="1" eaLnBrk="1" hangingPunct="1">
              <a:lnSpc>
                <a:spcPct val="90000"/>
              </a:lnSpc>
            </a:pPr>
            <a:r>
              <a:rPr lang="en-US" dirty="0">
                <a:ea typeface="ＭＳ Ｐゴシック" pitchFamily="34" charset="-128"/>
              </a:rPr>
              <a:t>Maintains local state automatically</a:t>
            </a:r>
          </a:p>
          <a:p>
            <a:pPr lvl="1" eaLnBrk="1" hangingPunct="1">
              <a:lnSpc>
                <a:spcPct val="90000"/>
              </a:lnSpc>
            </a:pPr>
            <a:r>
              <a:rPr lang="en-US" dirty="0"/>
              <a:t>Values are computed one at a time, as they’re needed </a:t>
            </a:r>
          </a:p>
          <a:p>
            <a:pPr lvl="1" eaLnBrk="1" hangingPunct="1">
              <a:lnSpc>
                <a:spcPct val="90000"/>
              </a:lnSpc>
            </a:pPr>
            <a:r>
              <a:rPr lang="en-US" dirty="0"/>
              <a:t>Avoids storing the entire sequence in memory </a:t>
            </a:r>
          </a:p>
          <a:p>
            <a:pPr lvl="1" eaLnBrk="1" hangingPunct="1">
              <a:lnSpc>
                <a:spcPct val="90000"/>
              </a:lnSpc>
            </a:pPr>
            <a:r>
              <a:rPr lang="en-US" dirty="0"/>
              <a:t>Good for aggregating (summing, counting) items. One pass.</a:t>
            </a:r>
          </a:p>
          <a:p>
            <a:pPr lvl="1" eaLnBrk="1" hangingPunct="1">
              <a:lnSpc>
                <a:spcPct val="90000"/>
              </a:lnSpc>
            </a:pPr>
            <a:r>
              <a:rPr lang="en-US" dirty="0"/>
              <a:t>Crucial for infinite sequences </a:t>
            </a:r>
          </a:p>
          <a:p>
            <a:pPr lvl="1" eaLnBrk="1" hangingPunct="1">
              <a:lnSpc>
                <a:spcPct val="90000"/>
              </a:lnSpc>
            </a:pPr>
            <a:r>
              <a:rPr lang="en-US" dirty="0"/>
              <a:t>Bad if you need to inspect the individual values</a:t>
            </a:r>
            <a:endParaRPr lang="en-US" dirty="0">
              <a:latin typeface="Courier New" pitchFamily="49" charset="0"/>
              <a:ea typeface="ＭＳ Ｐゴシック" pitchFamily="34" charset="-128"/>
            </a:endParaRPr>
          </a:p>
          <a:p>
            <a:pPr indent="-457200" eaLnBrk="0" fontAlgn="base" hangingPunct="0">
              <a:spcBef>
                <a:spcPct val="20000"/>
              </a:spcBef>
              <a:spcAft>
                <a:spcPct val="0"/>
              </a:spcAft>
              <a:buClr>
                <a:srgbClr val="FF0000"/>
              </a:buClr>
              <a:buSzPct val="110000"/>
              <a:buNone/>
            </a:pPr>
            <a:endParaRPr lang="en-US" sz="2400" b="1" dirty="0">
              <a:solidFill>
                <a:srgbClr val="660066"/>
              </a:solidFill>
              <a:latin typeface="Courier New" pitchFamily="49"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Tree>
    <p:extLst>
      <p:ext uri="{BB962C8B-B14F-4D97-AF65-F5344CB8AC3E}">
        <p14:creationId xmlns:p14="http://schemas.microsoft.com/office/powerpoint/2010/main" val="34461696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spcBef>
                <a:spcPts val="0"/>
              </a:spcBef>
              <a:buClr>
                <a:schemeClr val="accent1"/>
              </a:buClr>
            </a:pPr>
            <a:r>
              <a:rPr lang="en-US" sz="3400" dirty="0">
                <a:ea typeface="ＭＳ Ｐゴシック" pitchFamily="34" charset="-128"/>
              </a:rPr>
              <a:t>Using generators: merging sequences</a:t>
            </a:r>
            <a:endParaRPr sz="3400" b="1" dirty="0">
              <a:solidFill>
                <a:srgbClr val="370661"/>
              </a:solidFill>
              <a:latin typeface="Open Sans"/>
              <a:ea typeface="Open Sans"/>
              <a:cs typeface="Open Sans"/>
              <a:sym typeface="Open Sans"/>
            </a:endParaRPr>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486756" y="1137177"/>
            <a:ext cx="10549603" cy="5829272"/>
          </a:xfrm>
        </p:spPr>
        <p:txBody>
          <a:bodyPr>
            <a:normAutofit/>
          </a:bodyPr>
          <a:lstStyle/>
          <a:p>
            <a:pPr eaLnBrk="1" hangingPunct="1"/>
            <a:r>
              <a:rPr lang="en-US" dirty="0">
                <a:ea typeface="ＭＳ Ｐゴシック" pitchFamily="34" charset="-128"/>
              </a:rPr>
              <a:t>Problem: merge two sorted lists, using the output as a stream (i.e. not storing it). </a:t>
            </a:r>
          </a:p>
          <a:p>
            <a:pPr lvl="1" eaLnBrk="1" hangingPunct="1"/>
            <a:endParaRPr lang="en-US" dirty="0">
              <a:ea typeface="ＭＳ Ｐゴシック" pitchFamily="34" charset="-128"/>
            </a:endParaRPr>
          </a:p>
          <a:p>
            <a:pPr marL="400050" lvl="1" indent="0">
              <a:buNone/>
            </a:pPr>
            <a:r>
              <a:rPr lang="en-US" sz="1800" b="1" dirty="0">
                <a:latin typeface="Courier New" pitchFamily="49" charset="0"/>
              </a:rPr>
              <a:t>def merge(l, r):</a:t>
            </a:r>
          </a:p>
          <a:p>
            <a:pPr marL="400050" lvl="1" indent="0">
              <a:buNone/>
            </a:pPr>
            <a:r>
              <a:rPr lang="en-US" sz="1800" b="1" dirty="0">
                <a:latin typeface="Courier New" pitchFamily="49" charset="0"/>
              </a:rPr>
              <a:t>  </a:t>
            </a:r>
            <a:r>
              <a:rPr lang="en-US" sz="1800" b="1" dirty="0" err="1">
                <a:latin typeface="Courier New" pitchFamily="49" charset="0"/>
              </a:rPr>
              <a:t>llen</a:t>
            </a:r>
            <a:r>
              <a:rPr lang="en-US" sz="1800" b="1" dirty="0">
                <a:latin typeface="Courier New" pitchFamily="49" charset="0"/>
              </a:rPr>
              <a:t>, </a:t>
            </a:r>
            <a:r>
              <a:rPr lang="en-US" sz="1800" b="1" dirty="0" err="1">
                <a:latin typeface="Courier New" pitchFamily="49" charset="0"/>
              </a:rPr>
              <a:t>rlen</a:t>
            </a:r>
            <a:r>
              <a:rPr lang="en-US" sz="1800" b="1" dirty="0">
                <a:latin typeface="Courier New" pitchFamily="49" charset="0"/>
              </a:rPr>
              <a:t>, </a:t>
            </a:r>
            <a:r>
              <a:rPr lang="en-US" sz="1800" b="1" dirty="0" err="1">
                <a:latin typeface="Courier New" pitchFamily="49" charset="0"/>
              </a:rPr>
              <a:t>i</a:t>
            </a:r>
            <a:r>
              <a:rPr lang="en-US" sz="1800" b="1" dirty="0">
                <a:latin typeface="Courier New" pitchFamily="49" charset="0"/>
              </a:rPr>
              <a:t>, j = </a:t>
            </a:r>
            <a:r>
              <a:rPr lang="en-US" sz="1800" b="1" dirty="0" err="1">
                <a:latin typeface="Courier New" pitchFamily="49" charset="0"/>
              </a:rPr>
              <a:t>len</a:t>
            </a:r>
            <a:r>
              <a:rPr lang="en-US" sz="1800" b="1" dirty="0">
                <a:latin typeface="Courier New" pitchFamily="49" charset="0"/>
              </a:rPr>
              <a:t>(l), </a:t>
            </a:r>
            <a:r>
              <a:rPr lang="en-US" sz="1800" b="1" dirty="0" err="1">
                <a:latin typeface="Courier New" pitchFamily="49" charset="0"/>
              </a:rPr>
              <a:t>len</a:t>
            </a:r>
            <a:r>
              <a:rPr lang="en-US" sz="1800" b="1" dirty="0">
                <a:latin typeface="Courier New" pitchFamily="49" charset="0"/>
              </a:rPr>
              <a:t>(r), 0, 0</a:t>
            </a:r>
          </a:p>
          <a:p>
            <a:pPr marL="400050" lvl="1" indent="0">
              <a:buNone/>
            </a:pPr>
            <a:r>
              <a:rPr lang="en-US" sz="1800" b="1" dirty="0">
                <a:latin typeface="Courier New" pitchFamily="49" charset="0"/>
              </a:rPr>
              <a:t>  while </a:t>
            </a:r>
            <a:r>
              <a:rPr lang="en-US" sz="1800" b="1" dirty="0" err="1">
                <a:latin typeface="Courier New" pitchFamily="49" charset="0"/>
              </a:rPr>
              <a:t>i</a:t>
            </a:r>
            <a:r>
              <a:rPr lang="en-US" sz="1800" b="1" dirty="0">
                <a:latin typeface="Courier New" pitchFamily="49" charset="0"/>
              </a:rPr>
              <a:t> &lt; </a:t>
            </a:r>
            <a:r>
              <a:rPr lang="en-US" sz="1800" b="1" dirty="0" err="1">
                <a:latin typeface="Courier New" pitchFamily="49" charset="0"/>
              </a:rPr>
              <a:t>llen</a:t>
            </a:r>
            <a:r>
              <a:rPr lang="en-US" sz="1800" b="1" dirty="0">
                <a:latin typeface="Courier New" pitchFamily="49" charset="0"/>
              </a:rPr>
              <a:t> or j &lt; </a:t>
            </a:r>
            <a:r>
              <a:rPr lang="en-US" sz="1800" b="1" dirty="0" err="1">
                <a:latin typeface="Courier New" pitchFamily="49" charset="0"/>
              </a:rPr>
              <a:t>rlen</a:t>
            </a:r>
            <a:r>
              <a:rPr lang="en-US" sz="1800" b="1" dirty="0">
                <a:latin typeface="Courier New" pitchFamily="49" charset="0"/>
              </a:rPr>
              <a:t>:</a:t>
            </a:r>
          </a:p>
          <a:p>
            <a:pPr marL="400050" lvl="1" indent="0">
              <a:buNone/>
            </a:pPr>
            <a:r>
              <a:rPr lang="en-US" sz="1800" b="1" dirty="0">
                <a:latin typeface="Courier New" pitchFamily="49" charset="0"/>
              </a:rPr>
              <a:t>    if j == </a:t>
            </a:r>
            <a:r>
              <a:rPr lang="en-US" sz="1800" b="1" dirty="0" err="1">
                <a:latin typeface="Courier New" pitchFamily="49" charset="0"/>
              </a:rPr>
              <a:t>rlen</a:t>
            </a:r>
            <a:r>
              <a:rPr lang="en-US" sz="1800" b="1" dirty="0">
                <a:latin typeface="Courier New" pitchFamily="49" charset="0"/>
              </a:rPr>
              <a:t> or (</a:t>
            </a:r>
            <a:r>
              <a:rPr lang="en-US" sz="1800" b="1" dirty="0" err="1">
                <a:latin typeface="Courier New" pitchFamily="49" charset="0"/>
              </a:rPr>
              <a:t>i</a:t>
            </a:r>
            <a:r>
              <a:rPr lang="en-US" sz="1800" b="1" dirty="0">
                <a:latin typeface="Courier New" pitchFamily="49" charset="0"/>
              </a:rPr>
              <a:t> &lt; </a:t>
            </a:r>
            <a:r>
              <a:rPr lang="en-US" sz="1800" b="1" dirty="0" err="1">
                <a:latin typeface="Courier New" pitchFamily="49" charset="0"/>
              </a:rPr>
              <a:t>llen</a:t>
            </a:r>
            <a:r>
              <a:rPr lang="en-US" sz="1800" b="1" dirty="0">
                <a:latin typeface="Courier New" pitchFamily="49" charset="0"/>
              </a:rPr>
              <a:t> and l[</a:t>
            </a:r>
            <a:r>
              <a:rPr lang="en-US" sz="1800" b="1" dirty="0" err="1">
                <a:latin typeface="Courier New" pitchFamily="49" charset="0"/>
              </a:rPr>
              <a:t>i</a:t>
            </a:r>
            <a:r>
              <a:rPr lang="en-US" sz="1800" b="1" dirty="0">
                <a:latin typeface="Courier New" pitchFamily="49" charset="0"/>
              </a:rPr>
              <a:t>] &lt; r[j]):</a:t>
            </a:r>
          </a:p>
          <a:p>
            <a:pPr marL="400050" lvl="1" indent="0">
              <a:buNone/>
            </a:pPr>
            <a:r>
              <a:rPr lang="en-US" sz="1800" b="1" dirty="0">
                <a:solidFill>
                  <a:srgbClr val="FF0000"/>
                </a:solidFill>
                <a:latin typeface="Courier New" pitchFamily="49" charset="0"/>
              </a:rPr>
              <a:t>      yield l[</a:t>
            </a:r>
            <a:r>
              <a:rPr lang="en-US" sz="1800" b="1" dirty="0" err="1">
                <a:solidFill>
                  <a:srgbClr val="FF0000"/>
                </a:solidFill>
                <a:latin typeface="Courier New" pitchFamily="49" charset="0"/>
              </a:rPr>
              <a:t>i</a:t>
            </a:r>
            <a:r>
              <a:rPr lang="en-US" sz="1800" b="1" dirty="0">
                <a:solidFill>
                  <a:srgbClr val="FF0000"/>
                </a:solidFill>
                <a:latin typeface="Courier New" pitchFamily="49" charset="0"/>
              </a:rPr>
              <a:t>]</a:t>
            </a:r>
          </a:p>
          <a:p>
            <a:pPr marL="400050" lvl="1" indent="0">
              <a:buNone/>
            </a:pPr>
            <a:r>
              <a:rPr lang="en-US" sz="1800" b="1" dirty="0">
                <a:latin typeface="Courier New" pitchFamily="49" charset="0"/>
              </a:rPr>
              <a:t>      </a:t>
            </a:r>
            <a:r>
              <a:rPr lang="en-US" sz="1800" b="1" dirty="0" err="1">
                <a:latin typeface="Courier New" pitchFamily="49" charset="0"/>
              </a:rPr>
              <a:t>i</a:t>
            </a:r>
            <a:r>
              <a:rPr lang="en-US" sz="1800" b="1" dirty="0">
                <a:latin typeface="Courier New" pitchFamily="49" charset="0"/>
              </a:rPr>
              <a:t> += 1</a:t>
            </a:r>
          </a:p>
          <a:p>
            <a:pPr marL="400050" lvl="1" indent="0">
              <a:buNone/>
            </a:pPr>
            <a:r>
              <a:rPr lang="en-US" sz="1800" b="1" dirty="0">
                <a:latin typeface="Courier New" pitchFamily="49" charset="0"/>
              </a:rPr>
              <a:t>    else:</a:t>
            </a:r>
          </a:p>
          <a:p>
            <a:pPr marL="400050" lvl="1" indent="0">
              <a:buNone/>
            </a:pPr>
            <a:r>
              <a:rPr lang="en-US" sz="1800" b="1" dirty="0">
                <a:solidFill>
                  <a:srgbClr val="FF0000"/>
                </a:solidFill>
                <a:latin typeface="Courier New" pitchFamily="49" charset="0"/>
              </a:rPr>
              <a:t>      yield r[j]</a:t>
            </a:r>
          </a:p>
          <a:p>
            <a:pPr marL="400050" lvl="1" indent="0">
              <a:buNone/>
            </a:pPr>
            <a:r>
              <a:rPr lang="en-US" sz="1800" b="1" dirty="0">
                <a:latin typeface="Courier New" pitchFamily="49" charset="0"/>
              </a:rPr>
              <a:t>      j += 1</a:t>
            </a:r>
          </a:p>
          <a:p>
            <a:pPr indent="-457200" eaLnBrk="0" fontAlgn="base" hangingPunct="0">
              <a:spcBef>
                <a:spcPct val="20000"/>
              </a:spcBef>
              <a:spcAft>
                <a:spcPct val="0"/>
              </a:spcAft>
              <a:buClr>
                <a:srgbClr val="FF0000"/>
              </a:buClr>
              <a:buSzPct val="110000"/>
              <a:buNone/>
            </a:pPr>
            <a:endParaRPr lang="en-US" sz="2400" b="1" dirty="0">
              <a:solidFill>
                <a:srgbClr val="660066"/>
              </a:solidFill>
              <a:latin typeface="Courier New" pitchFamily="49"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Tree>
    <p:extLst>
      <p:ext uri="{BB962C8B-B14F-4D97-AF65-F5344CB8AC3E}">
        <p14:creationId xmlns:p14="http://schemas.microsoft.com/office/powerpoint/2010/main" val="2348617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spcBef>
                <a:spcPts val="0"/>
              </a:spcBef>
              <a:buClr>
                <a:schemeClr val="accent1"/>
              </a:buClr>
            </a:pPr>
            <a:r>
              <a:rPr lang="en-US" sz="3400" dirty="0">
                <a:ea typeface="ＭＳ Ｐゴシック" pitchFamily="34" charset="-128"/>
              </a:rPr>
              <a:t>Using generators</a:t>
            </a:r>
            <a:endParaRPr sz="3400" b="1" dirty="0">
              <a:solidFill>
                <a:srgbClr val="370661"/>
              </a:solidFill>
              <a:latin typeface="Open Sans"/>
              <a:ea typeface="Open Sans"/>
              <a:cs typeface="Open Sans"/>
              <a:sym typeface="Open Sans"/>
            </a:endParaRPr>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486756" y="858314"/>
            <a:ext cx="10549603" cy="5829272"/>
          </a:xfrm>
        </p:spPr>
        <p:txBody>
          <a:bodyPr>
            <a:normAutofit lnSpcReduction="10000"/>
          </a:bodyPr>
          <a:lstStyle/>
          <a:p>
            <a:pPr eaLnBrk="0" hangingPunct="0">
              <a:defRPr/>
            </a:pPr>
            <a:r>
              <a:rPr lang="en-US" sz="2000" b="1" dirty="0">
                <a:latin typeface="Courier New" pitchFamily="-65" charset="0"/>
                <a:cs typeface="Arial" charset="0"/>
              </a:rPr>
              <a:t>&gt;&gt;&gt; </a:t>
            </a:r>
            <a:r>
              <a:rPr lang="en-US" sz="2000" b="1" dirty="0">
                <a:latin typeface="Courier New" pitchFamily="-65" charset="0"/>
                <a:ea typeface="ＭＳ Ｐゴシック" pitchFamily="-65" charset="-128"/>
                <a:cs typeface="+mn-cs"/>
              </a:rPr>
              <a:t>g = merge([2,4], [1, 3, 5]) #g is an iterator</a:t>
            </a:r>
          </a:p>
          <a:p>
            <a:pPr eaLnBrk="0" hangingPunct="0">
              <a:defRPr/>
            </a:pPr>
            <a:r>
              <a:rPr lang="en-US" sz="2000" b="1" dirty="0">
                <a:latin typeface="Courier New" pitchFamily="-65" charset="0"/>
                <a:cs typeface="Arial" charset="0"/>
              </a:rPr>
              <a:t>&gt;&gt;&gt; </a:t>
            </a:r>
            <a:r>
              <a:rPr lang="en-US" sz="2000" b="1" dirty="0">
                <a:latin typeface="Courier New" pitchFamily="-65" charset="0"/>
                <a:ea typeface="ＭＳ Ｐゴシック" pitchFamily="-65" charset="-128"/>
                <a:cs typeface="+mn-cs"/>
              </a:rPr>
              <a:t>while True:</a:t>
            </a:r>
          </a:p>
          <a:p>
            <a:pPr eaLnBrk="0" hangingPunct="0">
              <a:defRPr/>
            </a:pPr>
            <a:r>
              <a:rPr lang="en-US" sz="2000" b="1" dirty="0">
                <a:latin typeface="Courier New" pitchFamily="-65" charset="0"/>
                <a:cs typeface="Arial" charset="0"/>
              </a:rPr>
              <a:t>...	</a:t>
            </a:r>
            <a:r>
              <a:rPr lang="en-US" sz="2000" b="1" dirty="0">
                <a:latin typeface="Courier New" pitchFamily="-65" charset="0"/>
                <a:ea typeface="ＭＳ Ｐゴシック" pitchFamily="-65" charset="-128"/>
                <a:cs typeface="+mn-cs"/>
              </a:rPr>
              <a:t>print(</a:t>
            </a:r>
            <a:r>
              <a:rPr lang="en-US" sz="2000" b="1" dirty="0" err="1">
                <a:latin typeface="Courier New" pitchFamily="-65" charset="0"/>
                <a:ea typeface="ＭＳ Ｐゴシック" pitchFamily="-65" charset="-128"/>
                <a:cs typeface="+mn-cs"/>
              </a:rPr>
              <a:t>g.__next</a:t>
            </a:r>
            <a:r>
              <a:rPr lang="en-US" sz="2000" b="1" dirty="0">
                <a:latin typeface="Courier New" pitchFamily="-65" charset="0"/>
                <a:ea typeface="ＭＳ Ｐゴシック" pitchFamily="-65" charset="-128"/>
                <a:cs typeface="+mn-cs"/>
              </a:rPr>
              <a:t>__())</a:t>
            </a:r>
          </a:p>
          <a:p>
            <a:pPr eaLnBrk="0" hangingPunct="0">
              <a:defRPr/>
            </a:pPr>
            <a:r>
              <a:rPr lang="en-US" sz="2000" b="1" dirty="0">
                <a:latin typeface="Courier New" pitchFamily="-65" charset="0"/>
                <a:ea typeface="ＭＳ Ｐゴシック" pitchFamily="-65" charset="-128"/>
                <a:cs typeface="+mn-cs"/>
              </a:rPr>
              <a:t>...</a:t>
            </a:r>
          </a:p>
          <a:p>
            <a:pPr eaLnBrk="0" hangingPunct="0">
              <a:defRPr/>
            </a:pPr>
            <a:r>
              <a:rPr lang="en-US" sz="2000" b="1" dirty="0">
                <a:solidFill>
                  <a:schemeClr val="accent2"/>
                </a:solidFill>
                <a:latin typeface="Courier New" pitchFamily="-65" charset="0"/>
                <a:cs typeface="Arial" charset="0"/>
              </a:rPr>
              <a:t>1</a:t>
            </a:r>
          </a:p>
          <a:p>
            <a:pPr eaLnBrk="0" hangingPunct="0">
              <a:defRPr/>
            </a:pPr>
            <a:r>
              <a:rPr lang="en-US" sz="2000" b="1" dirty="0">
                <a:solidFill>
                  <a:schemeClr val="accent2"/>
                </a:solidFill>
                <a:latin typeface="Courier New" pitchFamily="-65" charset="0"/>
                <a:cs typeface="Arial" charset="0"/>
              </a:rPr>
              <a:t>2</a:t>
            </a:r>
          </a:p>
          <a:p>
            <a:pPr eaLnBrk="0" hangingPunct="0">
              <a:defRPr/>
            </a:pPr>
            <a:r>
              <a:rPr lang="en-US" sz="2000" b="1" dirty="0">
                <a:solidFill>
                  <a:schemeClr val="accent2"/>
                </a:solidFill>
                <a:latin typeface="Courier New" pitchFamily="-65" charset="0"/>
                <a:cs typeface="Arial" charset="0"/>
              </a:rPr>
              <a:t>3</a:t>
            </a:r>
          </a:p>
          <a:p>
            <a:pPr eaLnBrk="0" hangingPunct="0">
              <a:defRPr/>
            </a:pPr>
            <a:r>
              <a:rPr lang="en-US" sz="2000" b="1" dirty="0">
                <a:solidFill>
                  <a:schemeClr val="accent2"/>
                </a:solidFill>
                <a:latin typeface="Courier New" pitchFamily="-65" charset="0"/>
                <a:cs typeface="Arial" charset="0"/>
              </a:rPr>
              <a:t>4</a:t>
            </a:r>
          </a:p>
          <a:p>
            <a:pPr eaLnBrk="0" hangingPunct="0">
              <a:defRPr/>
            </a:pPr>
            <a:r>
              <a:rPr lang="en-US" sz="2000" b="1" dirty="0">
                <a:solidFill>
                  <a:schemeClr val="accent2"/>
                </a:solidFill>
                <a:latin typeface="Courier New" pitchFamily="-65" charset="0"/>
                <a:cs typeface="Arial" charset="0"/>
              </a:rPr>
              <a:t>5</a:t>
            </a:r>
            <a:endParaRPr lang="en-US" sz="2000" b="1" dirty="0">
              <a:solidFill>
                <a:schemeClr val="folHlink"/>
              </a:solidFill>
              <a:latin typeface="Courier New" pitchFamily="-65" charset="0"/>
              <a:cs typeface="Arial" charset="0"/>
            </a:endParaRPr>
          </a:p>
          <a:p>
            <a:r>
              <a:rPr lang="en-US" sz="2000" b="1" dirty="0">
                <a:solidFill>
                  <a:srgbClr val="FF0000"/>
                </a:solidFill>
                <a:latin typeface="Courier" pitchFamily="2" charset="0"/>
              </a:rPr>
              <a:t>Traceback (most recent call last):</a:t>
            </a:r>
          </a:p>
          <a:p>
            <a:r>
              <a:rPr lang="en-US" sz="2000" b="1" dirty="0">
                <a:solidFill>
                  <a:srgbClr val="FF0000"/>
                </a:solidFill>
                <a:latin typeface="Courier" pitchFamily="2" charset="0"/>
              </a:rPr>
              <a:t>  File "&lt;stdin&gt;", line 2, in &lt;module&gt;</a:t>
            </a:r>
          </a:p>
          <a:p>
            <a:r>
              <a:rPr lang="en-US" sz="2000" b="1" dirty="0" err="1">
                <a:solidFill>
                  <a:srgbClr val="FF0000"/>
                </a:solidFill>
                <a:latin typeface="Courier" pitchFamily="2" charset="0"/>
              </a:rPr>
              <a:t>StopIteration</a:t>
            </a:r>
            <a:endParaRPr lang="en-US" sz="2000" b="1" dirty="0">
              <a:solidFill>
                <a:srgbClr val="FF0000"/>
              </a:solidFill>
              <a:latin typeface="Courier" pitchFamily="2" charset="0"/>
            </a:endParaRPr>
          </a:p>
          <a:p>
            <a:pPr eaLnBrk="0" hangingPunct="0">
              <a:defRPr/>
            </a:pPr>
            <a:endParaRPr lang="en-US" sz="2000" b="1" dirty="0">
              <a:solidFill>
                <a:srgbClr val="FF0000"/>
              </a:solidFill>
              <a:latin typeface="Courier New" pitchFamily="-65" charset="0"/>
              <a:cs typeface="Arial" charset="0"/>
            </a:endParaRPr>
          </a:p>
          <a:p>
            <a:pPr eaLnBrk="0" hangingPunct="0">
              <a:defRPr/>
            </a:pPr>
            <a:r>
              <a:rPr lang="en-US" sz="2000" b="1" dirty="0">
                <a:latin typeface="Courier New" pitchFamily="-65" charset="0"/>
                <a:cs typeface="Arial" charset="0"/>
              </a:rPr>
              <a:t>&gt;&gt;&gt; </a:t>
            </a:r>
            <a:r>
              <a:rPr lang="en-US" sz="2000" b="1" dirty="0">
                <a:latin typeface="Courier New" pitchFamily="-65" charset="0"/>
                <a:ea typeface="ＭＳ Ｐゴシック" pitchFamily="-65" charset="-128"/>
                <a:cs typeface="+mn-cs"/>
              </a:rPr>
              <a:t>[x for x in merge([1,3,5],[2,4])]</a:t>
            </a:r>
          </a:p>
          <a:p>
            <a:pPr eaLnBrk="0" hangingPunct="0">
              <a:defRPr/>
            </a:pPr>
            <a:r>
              <a:rPr lang="en-US" sz="2000" b="1" dirty="0">
                <a:solidFill>
                  <a:schemeClr val="accent2"/>
                </a:solidFill>
                <a:latin typeface="Courier New" pitchFamily="-65" charset="0"/>
                <a:cs typeface="Arial" charset="0"/>
              </a:rPr>
              <a:t>[1, 2, 3, 4, 5]</a:t>
            </a:r>
          </a:p>
          <a:p>
            <a:pPr indent="-457200" eaLnBrk="0" fontAlgn="base" hangingPunct="0">
              <a:spcBef>
                <a:spcPct val="20000"/>
              </a:spcBef>
              <a:spcAft>
                <a:spcPct val="0"/>
              </a:spcAft>
              <a:buClr>
                <a:srgbClr val="FF0000"/>
              </a:buClr>
              <a:buSzPct val="110000"/>
              <a:buNone/>
            </a:pPr>
            <a:endParaRPr lang="en-US" sz="2400" b="1" dirty="0">
              <a:solidFill>
                <a:srgbClr val="660066"/>
              </a:solidFill>
              <a:latin typeface="Courier New" pitchFamily="49"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Tree>
    <p:extLst>
      <p:ext uri="{BB962C8B-B14F-4D97-AF65-F5344CB8AC3E}">
        <p14:creationId xmlns:p14="http://schemas.microsoft.com/office/powerpoint/2010/main" val="480911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spcBef>
                <a:spcPts val="0"/>
              </a:spcBef>
              <a:buClr>
                <a:schemeClr val="accent1"/>
              </a:buClr>
            </a:pPr>
            <a:r>
              <a:rPr lang="en-US" sz="3400" dirty="0">
                <a:ea typeface="ＭＳ Ｐゴシック" pitchFamily="34" charset="-128"/>
              </a:rPr>
              <a:t>Generators and exceptions</a:t>
            </a:r>
            <a:endParaRPr sz="3400" b="1" dirty="0">
              <a:solidFill>
                <a:srgbClr val="370661"/>
              </a:solidFill>
              <a:latin typeface="Open Sans"/>
              <a:ea typeface="Open Sans"/>
              <a:cs typeface="Open Sans"/>
              <a:sym typeface="Open Sans"/>
            </a:endParaRPr>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486756" y="858314"/>
            <a:ext cx="10549603" cy="5829272"/>
          </a:xfrm>
        </p:spPr>
        <p:txBody>
          <a:bodyPr>
            <a:normAutofit/>
          </a:bodyPr>
          <a:lstStyle/>
          <a:p>
            <a:pPr eaLnBrk="0" hangingPunct="0">
              <a:defRPr/>
            </a:pPr>
            <a:r>
              <a:rPr lang="en-US" sz="2000" b="1" dirty="0">
                <a:latin typeface="Courier New" pitchFamily="-65" charset="0"/>
                <a:cs typeface="Arial" charset="0"/>
              </a:rPr>
              <a:t>&gt;&gt;&gt; </a:t>
            </a:r>
            <a:r>
              <a:rPr lang="en-US" sz="2000" b="1" dirty="0">
                <a:latin typeface="Courier New" pitchFamily="-65" charset="0"/>
                <a:ea typeface="ＭＳ Ｐゴシック" pitchFamily="-65" charset="-128"/>
                <a:cs typeface="+mn-cs"/>
              </a:rPr>
              <a:t>g = merge([2,4], [1, 3, 5])</a:t>
            </a:r>
          </a:p>
          <a:p>
            <a:pPr eaLnBrk="0" hangingPunct="0">
              <a:defRPr/>
            </a:pPr>
            <a:r>
              <a:rPr lang="en-US" sz="2000" b="1" dirty="0">
                <a:latin typeface="Courier New" pitchFamily="-65" charset="0"/>
                <a:cs typeface="Arial" charset="0"/>
              </a:rPr>
              <a:t>&gt;&gt;&gt; </a:t>
            </a:r>
            <a:r>
              <a:rPr lang="en-US" sz="2000" b="1" dirty="0">
                <a:latin typeface="Courier New" pitchFamily="-65" charset="0"/>
                <a:ea typeface="ＭＳ Ｐゴシック" pitchFamily="-65" charset="-128"/>
                <a:cs typeface="+mn-cs"/>
              </a:rPr>
              <a:t>while True:</a:t>
            </a:r>
          </a:p>
          <a:p>
            <a:pPr eaLnBrk="0" hangingPunct="0">
              <a:defRPr/>
            </a:pPr>
            <a:r>
              <a:rPr lang="en-US" sz="2000" b="1" dirty="0">
                <a:latin typeface="Courier New" pitchFamily="-65" charset="0"/>
                <a:ea typeface="ＭＳ Ｐゴシック" pitchFamily="-65" charset="-128"/>
                <a:cs typeface="+mn-cs"/>
              </a:rPr>
              <a:t>...	try:</a:t>
            </a:r>
          </a:p>
          <a:p>
            <a:pPr eaLnBrk="0" hangingPunct="0">
              <a:defRPr/>
            </a:pPr>
            <a:r>
              <a:rPr lang="en-US" sz="2000" b="1" dirty="0">
                <a:latin typeface="Courier New" pitchFamily="-65" charset="0"/>
                <a:ea typeface="ＭＳ Ｐゴシック" pitchFamily="-65" charset="-128"/>
                <a:cs typeface="+mn-cs"/>
              </a:rPr>
              <a:t>...	  print(</a:t>
            </a:r>
            <a:r>
              <a:rPr lang="en-US" sz="2000" b="1" dirty="0" err="1">
                <a:latin typeface="Courier New" pitchFamily="-65" charset="0"/>
                <a:ea typeface="ＭＳ Ｐゴシック" pitchFamily="-65" charset="-128"/>
                <a:cs typeface="+mn-cs"/>
              </a:rPr>
              <a:t>g.__next</a:t>
            </a:r>
            <a:r>
              <a:rPr lang="en-US" sz="2000" b="1" dirty="0">
                <a:latin typeface="Courier New" pitchFamily="-65" charset="0"/>
                <a:ea typeface="ＭＳ Ｐゴシック" pitchFamily="-65" charset="-128"/>
                <a:cs typeface="+mn-cs"/>
              </a:rPr>
              <a:t>__())</a:t>
            </a:r>
          </a:p>
          <a:p>
            <a:pPr eaLnBrk="0" hangingPunct="0">
              <a:defRPr/>
            </a:pPr>
            <a:r>
              <a:rPr lang="en-US" sz="2000" b="1" dirty="0">
                <a:latin typeface="Courier New" pitchFamily="-65" charset="0"/>
                <a:ea typeface="ＭＳ Ｐゴシック" pitchFamily="-65" charset="-128"/>
                <a:cs typeface="+mn-cs"/>
              </a:rPr>
              <a:t>...	except </a:t>
            </a:r>
            <a:r>
              <a:rPr lang="en-US" sz="2000" b="1" dirty="0" err="1">
                <a:latin typeface="Courier New" pitchFamily="-65" charset="0"/>
                <a:ea typeface="ＭＳ Ｐゴシック" pitchFamily="-65" charset="-128"/>
                <a:cs typeface="+mn-cs"/>
              </a:rPr>
              <a:t>StopIteration</a:t>
            </a:r>
            <a:r>
              <a:rPr lang="en-US" sz="2000" b="1" dirty="0">
                <a:latin typeface="Courier New" pitchFamily="-65" charset="0"/>
                <a:ea typeface="ＭＳ Ｐゴシック" pitchFamily="-65" charset="-128"/>
                <a:cs typeface="+mn-cs"/>
              </a:rPr>
              <a:t>:</a:t>
            </a:r>
          </a:p>
          <a:p>
            <a:pPr eaLnBrk="0" hangingPunct="0">
              <a:defRPr/>
            </a:pPr>
            <a:r>
              <a:rPr lang="en-US" sz="2000" b="1" dirty="0">
                <a:latin typeface="Courier New" pitchFamily="-65" charset="0"/>
                <a:ea typeface="ＭＳ Ｐゴシック" pitchFamily="-65" charset="-128"/>
                <a:cs typeface="+mn-cs"/>
              </a:rPr>
              <a:t>...      print('Done’)</a:t>
            </a:r>
          </a:p>
          <a:p>
            <a:pPr eaLnBrk="0" hangingPunct="0">
              <a:defRPr/>
            </a:pPr>
            <a:r>
              <a:rPr lang="en-US" sz="2000" b="1" dirty="0">
                <a:latin typeface="Courier New" pitchFamily="-65" charset="0"/>
                <a:ea typeface="ＭＳ Ｐゴシック" pitchFamily="-65" charset="-128"/>
                <a:cs typeface="+mn-cs"/>
              </a:rPr>
              <a:t>...      break</a:t>
            </a:r>
          </a:p>
          <a:p>
            <a:pPr eaLnBrk="0" hangingPunct="0">
              <a:defRPr/>
            </a:pPr>
            <a:r>
              <a:rPr lang="en-US" sz="2000" b="1" dirty="0">
                <a:latin typeface="Courier New" pitchFamily="-65" charset="0"/>
                <a:ea typeface="ＭＳ Ｐゴシック" pitchFamily="-65" charset="-128"/>
              </a:rPr>
              <a:t>... </a:t>
            </a:r>
          </a:p>
          <a:p>
            <a:pPr eaLnBrk="0" hangingPunct="0">
              <a:defRPr/>
            </a:pPr>
            <a:r>
              <a:rPr lang="en-US" sz="2000" b="1" dirty="0">
                <a:solidFill>
                  <a:schemeClr val="accent2"/>
                </a:solidFill>
                <a:latin typeface="Courier New" pitchFamily="-65" charset="0"/>
                <a:cs typeface="Arial" charset="0"/>
              </a:rPr>
              <a:t>1</a:t>
            </a:r>
          </a:p>
          <a:p>
            <a:pPr eaLnBrk="0" hangingPunct="0">
              <a:defRPr/>
            </a:pPr>
            <a:r>
              <a:rPr lang="en-US" sz="2000" b="1" dirty="0">
                <a:solidFill>
                  <a:schemeClr val="accent2"/>
                </a:solidFill>
                <a:latin typeface="Courier New" pitchFamily="-65" charset="0"/>
                <a:cs typeface="Arial" charset="0"/>
              </a:rPr>
              <a:t>2</a:t>
            </a:r>
          </a:p>
          <a:p>
            <a:pPr eaLnBrk="0" hangingPunct="0">
              <a:defRPr/>
            </a:pPr>
            <a:r>
              <a:rPr lang="en-US" sz="2000" b="1" dirty="0">
                <a:solidFill>
                  <a:schemeClr val="accent2"/>
                </a:solidFill>
                <a:latin typeface="Courier New" pitchFamily="-65" charset="0"/>
                <a:cs typeface="Arial" charset="0"/>
              </a:rPr>
              <a:t>3</a:t>
            </a:r>
          </a:p>
          <a:p>
            <a:pPr eaLnBrk="0" hangingPunct="0">
              <a:defRPr/>
            </a:pPr>
            <a:r>
              <a:rPr lang="en-US" sz="2000" b="1" dirty="0">
                <a:solidFill>
                  <a:schemeClr val="accent2"/>
                </a:solidFill>
                <a:latin typeface="Courier New" pitchFamily="-65" charset="0"/>
                <a:cs typeface="Arial" charset="0"/>
              </a:rPr>
              <a:t>4</a:t>
            </a:r>
          </a:p>
          <a:p>
            <a:pPr eaLnBrk="0" hangingPunct="0">
              <a:defRPr/>
            </a:pPr>
            <a:r>
              <a:rPr lang="en-US" sz="2000" b="1" dirty="0">
                <a:solidFill>
                  <a:schemeClr val="accent2"/>
                </a:solidFill>
                <a:latin typeface="Courier New" pitchFamily="-65" charset="0"/>
                <a:cs typeface="Arial" charset="0"/>
              </a:rPr>
              <a:t>5</a:t>
            </a:r>
          </a:p>
          <a:p>
            <a:pPr eaLnBrk="0" hangingPunct="0">
              <a:defRPr/>
            </a:pPr>
            <a:r>
              <a:rPr lang="en-US" sz="2000" b="1" dirty="0">
                <a:solidFill>
                  <a:schemeClr val="accent2"/>
                </a:solidFill>
                <a:latin typeface="Courier New" pitchFamily="-65" charset="0"/>
                <a:cs typeface="Arial" charset="0"/>
              </a:rPr>
              <a:t>Done</a:t>
            </a:r>
          </a:p>
          <a:p>
            <a:pPr indent="-457200" eaLnBrk="0" fontAlgn="base" hangingPunct="0">
              <a:spcBef>
                <a:spcPct val="20000"/>
              </a:spcBef>
              <a:spcAft>
                <a:spcPct val="0"/>
              </a:spcAft>
              <a:buClr>
                <a:srgbClr val="FF0000"/>
              </a:buClr>
              <a:buSzPct val="110000"/>
              <a:buNone/>
            </a:pPr>
            <a:endParaRPr lang="en-US" sz="2400" b="1" dirty="0">
              <a:solidFill>
                <a:srgbClr val="660066"/>
              </a:solidFill>
              <a:latin typeface="Courier New" pitchFamily="49"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Tree>
    <p:extLst>
      <p:ext uri="{BB962C8B-B14F-4D97-AF65-F5344CB8AC3E}">
        <p14:creationId xmlns:p14="http://schemas.microsoft.com/office/powerpoint/2010/main" val="1414782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spcBef>
                <a:spcPts val="0"/>
              </a:spcBef>
              <a:buClr>
                <a:schemeClr val="accent1"/>
              </a:buClr>
            </a:pPr>
            <a:r>
              <a:rPr lang="en-US" sz="3400" dirty="0"/>
              <a:t>Generator comprehensions</a:t>
            </a:r>
            <a:endParaRPr sz="3400" b="1" dirty="0">
              <a:solidFill>
                <a:srgbClr val="370661"/>
              </a:solidFill>
              <a:latin typeface="Open Sans"/>
              <a:ea typeface="Open Sans"/>
              <a:cs typeface="Open Sans"/>
              <a:sym typeface="Open Sans"/>
            </a:endParaRPr>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486756" y="858314"/>
            <a:ext cx="10549603" cy="5829272"/>
          </a:xfrm>
        </p:spPr>
        <p:txBody>
          <a:bodyPr>
            <a:normAutofit/>
          </a:bodyPr>
          <a:lstStyle/>
          <a:p>
            <a:pPr eaLnBrk="1" hangingPunct="1">
              <a:lnSpc>
                <a:spcPct val="90000"/>
              </a:lnSpc>
            </a:pPr>
            <a:r>
              <a:rPr lang="en-US" dirty="0">
                <a:ea typeface="ＭＳ Ｐゴシック" pitchFamily="34" charset="-128"/>
              </a:rPr>
              <a:t>Review</a:t>
            </a:r>
            <a:r>
              <a:rPr lang="en-US" dirty="0">
                <a:latin typeface="Courier New" panose="02070309020205020404" pitchFamily="49" charset="0"/>
                <a:ea typeface="ＭＳ Ｐゴシック" pitchFamily="34" charset="-128"/>
                <a:cs typeface="Courier New" panose="02070309020205020404" pitchFamily="49" charset="0"/>
              </a:rPr>
              <a:t>: </a:t>
            </a:r>
            <a:r>
              <a:rPr lang="en-US" b="0" dirty="0">
                <a:latin typeface="Arial" panose="020B0604020202020204" pitchFamily="34" charset="0"/>
                <a:ea typeface="ＭＳ Ｐゴシック" pitchFamily="34" charset="-128"/>
                <a:cs typeface="Arial" panose="020B0604020202020204" pitchFamily="34" charset="0"/>
              </a:rPr>
              <a:t>generators are good for aggregating items.</a:t>
            </a:r>
          </a:p>
          <a:p>
            <a:pPr marL="0" indent="0" eaLnBrk="1" hangingPunct="1">
              <a:lnSpc>
                <a:spcPct val="90000"/>
              </a:lnSpc>
              <a:buNone/>
            </a:pPr>
            <a:endParaRPr lang="en-US" dirty="0">
              <a:latin typeface="Courier New" panose="02070309020205020404" pitchFamily="49" charset="0"/>
              <a:ea typeface="ＭＳ Ｐゴシック" pitchFamily="34" charset="-128"/>
              <a:cs typeface="Courier New" panose="02070309020205020404" pitchFamily="49" charset="0"/>
            </a:endParaRPr>
          </a:p>
          <a:p>
            <a:pPr eaLnBrk="1" hangingPunct="1">
              <a:lnSpc>
                <a:spcPct val="90000"/>
              </a:lnSpc>
            </a:pPr>
            <a:r>
              <a:rPr lang="en-US" b="1" dirty="0">
                <a:latin typeface="Arial" panose="020B0604020202020204" pitchFamily="34" charset="0"/>
                <a:ea typeface="ＭＳ Ｐゴシック" pitchFamily="34" charset="-128"/>
                <a:cs typeface="Arial" panose="020B0604020202020204" pitchFamily="34" charset="0"/>
              </a:rPr>
              <a:t>For example, in Python 2, </a:t>
            </a:r>
            <a:r>
              <a:rPr lang="en-US" b="1" dirty="0">
                <a:latin typeface="Courier New" panose="02070309020205020404" pitchFamily="49" charset="0"/>
                <a:ea typeface="ＭＳ Ｐゴシック" pitchFamily="34" charset="-128"/>
                <a:cs typeface="Courier New" panose="02070309020205020404" pitchFamily="49" charset="0"/>
              </a:rPr>
              <a:t>sum(</a:t>
            </a:r>
            <a:r>
              <a:rPr lang="en-US" b="1" dirty="0" err="1">
                <a:latin typeface="Courier New" panose="02070309020205020404" pitchFamily="49" charset="0"/>
                <a:ea typeface="ＭＳ Ｐゴシック" pitchFamily="34" charset="-128"/>
                <a:cs typeface="Courier New" panose="02070309020205020404" pitchFamily="49" charset="0"/>
              </a:rPr>
              <a:t>xrange</a:t>
            </a:r>
            <a:r>
              <a:rPr lang="en-US" b="1" dirty="0">
                <a:latin typeface="Courier New" panose="02070309020205020404" pitchFamily="49" charset="0"/>
                <a:ea typeface="ＭＳ Ｐゴシック" pitchFamily="34" charset="-128"/>
                <a:cs typeface="Courier New" panose="02070309020205020404" pitchFamily="49" charset="0"/>
              </a:rPr>
              <a:t>(n</a:t>
            </a:r>
            <a:r>
              <a:rPr lang="en-US" dirty="0">
                <a:latin typeface="Courier New" panose="02070309020205020404" pitchFamily="49" charset="0"/>
                <a:ea typeface="ＭＳ Ｐゴシック" pitchFamily="34" charset="-128"/>
                <a:cs typeface="Courier New" panose="02070309020205020404" pitchFamily="49" charset="0"/>
              </a:rPr>
              <a:t>)</a:t>
            </a:r>
            <a:r>
              <a:rPr lang="en-US" b="1" dirty="0">
                <a:latin typeface="Courier New" panose="02070309020205020404" pitchFamily="49" charset="0"/>
                <a:ea typeface="ＭＳ Ｐゴシック" pitchFamily="34" charset="-128"/>
                <a:cs typeface="Courier New" panose="02070309020205020404" pitchFamily="49" charset="0"/>
              </a:rPr>
              <a:t>)</a:t>
            </a:r>
            <a:r>
              <a:rPr lang="en-US" dirty="0">
                <a:latin typeface="Arial" panose="020B0604020202020204" pitchFamily="34" charset="0"/>
                <a:ea typeface="ＭＳ Ｐゴシック" pitchFamily="34" charset="-128"/>
                <a:cs typeface="Arial" panose="020B0604020202020204" pitchFamily="34" charset="0"/>
              </a:rPr>
              <a:t> was </a:t>
            </a:r>
            <a:r>
              <a:rPr lang="en-US" i="1" dirty="0">
                <a:solidFill>
                  <a:srgbClr val="008000"/>
                </a:solidFill>
                <a:ea typeface="ＭＳ Ｐゴシック" pitchFamily="34" charset="-128"/>
              </a:rPr>
              <a:t>much faster than </a:t>
            </a:r>
            <a:r>
              <a:rPr lang="en-US" b="1" dirty="0">
                <a:latin typeface="Courier New" panose="02070309020205020404" pitchFamily="49" charset="0"/>
                <a:ea typeface="ＭＳ Ｐゴシック" pitchFamily="34" charset="-128"/>
                <a:cs typeface="Courier New" panose="02070309020205020404" pitchFamily="49" charset="0"/>
              </a:rPr>
              <a:t>sum(range(n))</a:t>
            </a:r>
            <a:r>
              <a:rPr lang="en-US" i="1" dirty="0">
                <a:solidFill>
                  <a:srgbClr val="008000"/>
                </a:solidFill>
                <a:ea typeface="ＭＳ Ｐゴシック" pitchFamily="34" charset="-128"/>
              </a:rPr>
              <a:t>for large n</a:t>
            </a:r>
          </a:p>
          <a:p>
            <a:pPr marL="0" indent="0" eaLnBrk="1" hangingPunct="1">
              <a:lnSpc>
                <a:spcPct val="90000"/>
              </a:lnSpc>
              <a:buNone/>
            </a:pPr>
            <a:endParaRPr lang="en-US" i="1" dirty="0">
              <a:solidFill>
                <a:srgbClr val="008000"/>
              </a:solidFill>
              <a:ea typeface="ＭＳ Ｐゴシック" pitchFamily="34" charset="-128"/>
            </a:endParaRPr>
          </a:p>
          <a:p>
            <a:pPr eaLnBrk="1" hangingPunct="1">
              <a:lnSpc>
                <a:spcPct val="90000"/>
              </a:lnSpc>
            </a:pPr>
            <a:r>
              <a:rPr lang="en-US" dirty="0">
                <a:ea typeface="ＭＳ Ｐゴシック" pitchFamily="34" charset="-128"/>
              </a:rPr>
              <a:t>Similarly, </a:t>
            </a:r>
          </a:p>
          <a:p>
            <a:pPr marL="0" indent="0" eaLnBrk="1" hangingPunct="1">
              <a:lnSpc>
                <a:spcPct val="90000"/>
              </a:lnSpc>
              <a:buNone/>
            </a:pPr>
            <a:r>
              <a:rPr lang="en-US" b="1" kern="0" dirty="0">
                <a:latin typeface="Courier New" pitchFamily="49" charset="0"/>
              </a:rPr>
              <a:t>&gt;&gt;&gt; sum(x for x in </a:t>
            </a:r>
            <a:r>
              <a:rPr lang="en-US" b="1" kern="0" dirty="0" err="1">
                <a:latin typeface="Courier New" pitchFamily="49" charset="0"/>
              </a:rPr>
              <a:t>xrange</a:t>
            </a:r>
            <a:r>
              <a:rPr lang="en-US" b="1" kern="0" dirty="0">
                <a:latin typeface="Courier New" pitchFamily="49" charset="0"/>
              </a:rPr>
              <a:t>(10**8) if x%5==0)</a:t>
            </a:r>
          </a:p>
          <a:p>
            <a:pPr marL="0" indent="0" eaLnBrk="1" hangingPunct="1">
              <a:lnSpc>
                <a:spcPct val="90000"/>
              </a:lnSpc>
              <a:buNone/>
            </a:pPr>
            <a:r>
              <a:rPr lang="en-US" b="1" kern="0" dirty="0">
                <a:latin typeface="Courier New" pitchFamily="49" charset="0"/>
              </a:rPr>
              <a:t>999999950000000L</a:t>
            </a:r>
          </a:p>
          <a:p>
            <a:pPr marL="0" indent="0" eaLnBrk="1" hangingPunct="1">
              <a:lnSpc>
                <a:spcPct val="90000"/>
              </a:lnSpc>
              <a:buNone/>
            </a:pPr>
            <a:r>
              <a:rPr lang="en-US" b="1" dirty="0">
                <a:solidFill>
                  <a:schemeClr val="accent2"/>
                </a:solidFill>
                <a:ea typeface="ＭＳ Ｐゴシック" pitchFamily="34" charset="-128"/>
              </a:rPr>
              <a:t>which uses a </a:t>
            </a:r>
            <a:r>
              <a:rPr lang="en-US" b="1" i="1" dirty="0">
                <a:solidFill>
                  <a:schemeClr val="accent2"/>
                </a:solidFill>
                <a:ea typeface="ＭＳ Ｐゴシック" pitchFamily="34" charset="-128"/>
              </a:rPr>
              <a:t>generator comprehension </a:t>
            </a:r>
            <a:r>
              <a:rPr lang="en-US" b="1" dirty="0">
                <a:solidFill>
                  <a:schemeClr val="accent2"/>
                </a:solidFill>
                <a:ea typeface="ＭＳ Ｐゴシック" pitchFamily="34" charset="-128"/>
              </a:rPr>
              <a:t>is much faster than</a:t>
            </a:r>
          </a:p>
          <a:p>
            <a:pPr marL="0" indent="0" algn="ctr" eaLnBrk="1" hangingPunct="1">
              <a:lnSpc>
                <a:spcPct val="90000"/>
              </a:lnSpc>
              <a:buNone/>
            </a:pPr>
            <a:endParaRPr lang="en-US" b="1" dirty="0">
              <a:ea typeface="ＭＳ Ｐゴシック" pitchFamily="34" charset="-128"/>
            </a:endParaRPr>
          </a:p>
          <a:p>
            <a:pPr marL="0" indent="0" eaLnBrk="1" hangingPunct="1">
              <a:lnSpc>
                <a:spcPct val="90000"/>
              </a:lnSpc>
              <a:buNone/>
            </a:pPr>
            <a:r>
              <a:rPr lang="en-US" b="1" kern="0" dirty="0">
                <a:latin typeface="Courier New" pitchFamily="49" charset="0"/>
              </a:rPr>
              <a:t>&gt;&gt;&gt; sum([x for x in </a:t>
            </a:r>
            <a:r>
              <a:rPr lang="en-US" b="1" kern="0" dirty="0" err="1">
                <a:latin typeface="Courier New" pitchFamily="49" charset="0"/>
              </a:rPr>
              <a:t>xrange</a:t>
            </a:r>
            <a:r>
              <a:rPr lang="en-US" b="1" kern="0" dirty="0">
                <a:latin typeface="Courier New" pitchFamily="49" charset="0"/>
              </a:rPr>
              <a:t>(10**8) if x%5==0])</a:t>
            </a:r>
          </a:p>
          <a:p>
            <a:pPr marL="0" indent="0" eaLnBrk="1" hangingPunct="1">
              <a:lnSpc>
                <a:spcPct val="90000"/>
              </a:lnSpc>
              <a:buNone/>
            </a:pPr>
            <a:r>
              <a:rPr lang="en-US" b="1" kern="0" dirty="0">
                <a:latin typeface="Courier New" pitchFamily="49" charset="0"/>
              </a:rPr>
              <a:t>999999950000000L</a:t>
            </a:r>
          </a:p>
          <a:p>
            <a:pPr marL="0" indent="0" eaLnBrk="1" hangingPunct="1">
              <a:lnSpc>
                <a:spcPct val="90000"/>
              </a:lnSpc>
              <a:buNone/>
            </a:pPr>
            <a:r>
              <a:rPr lang="en-US" b="1" dirty="0">
                <a:solidFill>
                  <a:schemeClr val="accent2"/>
                </a:solidFill>
                <a:ea typeface="ＭＳ Ｐゴシック" pitchFamily="34" charset="-128"/>
              </a:rPr>
              <a:t>which creates the entire list before computing the sum</a:t>
            </a:r>
          </a:p>
          <a:p>
            <a:pPr indent="-457200" eaLnBrk="0" fontAlgn="base" hangingPunct="0">
              <a:spcBef>
                <a:spcPct val="20000"/>
              </a:spcBef>
              <a:spcAft>
                <a:spcPct val="0"/>
              </a:spcAft>
              <a:buClr>
                <a:srgbClr val="FF0000"/>
              </a:buClr>
              <a:buSzPct val="110000"/>
              <a:buNone/>
            </a:pPr>
            <a:endParaRPr lang="en-US" sz="2400" b="1" dirty="0">
              <a:solidFill>
                <a:srgbClr val="660066"/>
              </a:solidFill>
              <a:latin typeface="Courier New" pitchFamily="49"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Tree>
    <p:extLst>
      <p:ext uri="{BB962C8B-B14F-4D97-AF65-F5344CB8AC3E}">
        <p14:creationId xmlns:p14="http://schemas.microsoft.com/office/powerpoint/2010/main" val="246602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4DCD2A-C58D-EE44-A871-0742A0F70F1E}"/>
              </a:ext>
            </a:extLst>
          </p:cNvPr>
          <p:cNvSpPr>
            <a:spLocks noGrp="1"/>
          </p:cNvSpPr>
          <p:nvPr>
            <p:ph type="body" idx="1"/>
          </p:nvPr>
        </p:nvSpPr>
        <p:spPr/>
        <p:txBody>
          <a:bodyPr/>
          <a:lstStyle/>
          <a:p>
            <a:endParaRPr lang="en-US" dirty="0"/>
          </a:p>
        </p:txBody>
      </p:sp>
      <p:sp>
        <p:nvSpPr>
          <p:cNvPr id="3" name="Text Placeholder 2">
            <a:extLst>
              <a:ext uri="{FF2B5EF4-FFF2-40B4-BE49-F238E27FC236}">
                <a16:creationId xmlns:a16="http://schemas.microsoft.com/office/drawing/2014/main" id="{300B21DE-3CFB-FD40-B698-1B4D1A01424E}"/>
              </a:ext>
            </a:extLst>
          </p:cNvPr>
          <p:cNvSpPr>
            <a:spLocks noGrp="1"/>
          </p:cNvSpPr>
          <p:nvPr>
            <p:ph type="body" idx="2"/>
          </p:nvPr>
        </p:nvSpPr>
        <p:spPr/>
        <p:txBody>
          <a:bodyPr>
            <a:normAutofit lnSpcReduction="10000"/>
          </a:bodyPr>
          <a:lstStyle/>
          <a:p>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7B7748A4-F3B7-E342-8BBC-4A8FF18044A5}"/>
              </a:ext>
            </a:extLst>
          </p:cNvPr>
          <p:cNvPicPr>
            <a:picLocks noChangeAspect="1"/>
          </p:cNvPicPr>
          <p:nvPr/>
        </p:nvPicPr>
        <p:blipFill>
          <a:blip r:embed="rId2"/>
          <a:stretch>
            <a:fillRect/>
          </a:stretch>
        </p:blipFill>
        <p:spPr>
          <a:xfrm>
            <a:off x="-1918097" y="-98525"/>
            <a:ext cx="14110097" cy="7055049"/>
          </a:xfrm>
          <a:prstGeom prst="rect">
            <a:avLst/>
          </a:prstGeom>
        </p:spPr>
      </p:pic>
    </p:spTree>
    <p:extLst>
      <p:ext uri="{BB962C8B-B14F-4D97-AF65-F5344CB8AC3E}">
        <p14:creationId xmlns:p14="http://schemas.microsoft.com/office/powerpoint/2010/main" val="10102329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961519" y="2663095"/>
            <a:ext cx="5465099" cy="1531809"/>
          </a:xfrm>
          <a:prstGeom prst="rect">
            <a:avLst/>
          </a:prstGeom>
          <a:noFill/>
          <a:ln>
            <a:noFill/>
          </a:ln>
        </p:spPr>
        <p:txBody>
          <a:bodyPr spcFirstLastPara="1" wrap="square" lIns="91425" tIns="45700" rIns="91425" bIns="45700" anchor="t" anchorCtr="0">
            <a:normAutofit/>
          </a:bodyPr>
          <a:lstStyle/>
          <a:p>
            <a:pPr marL="0" lvl="0" indent="0">
              <a:spcBef>
                <a:spcPts val="0"/>
              </a:spcBef>
              <a:buClr>
                <a:schemeClr val="accent1"/>
              </a:buClr>
            </a:pPr>
            <a:r>
              <a:rPr lang="en-US" sz="4400" dirty="0"/>
              <a:t>Imports</a:t>
            </a:r>
            <a:endParaRPr sz="3400" b="1" dirty="0">
              <a:solidFill>
                <a:srgbClr val="370661"/>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DD996F1A-2AD6-409E-B86E-3E2BD2B83A42}"/>
              </a:ext>
            </a:extLst>
          </p:cNvPr>
          <p:cNvPicPr>
            <a:picLocks noChangeAspect="1"/>
          </p:cNvPicPr>
          <p:nvPr/>
        </p:nvPicPr>
        <p:blipFill>
          <a:blip r:embed="rId3"/>
          <a:stretch>
            <a:fillRect/>
          </a:stretch>
        </p:blipFill>
        <p:spPr>
          <a:xfrm>
            <a:off x="3196681" y="3743726"/>
            <a:ext cx="1499558" cy="2047473"/>
          </a:xfrm>
          <a:prstGeom prst="rect">
            <a:avLst/>
          </a:prstGeom>
        </p:spPr>
      </p:pic>
      <p:pic>
        <p:nvPicPr>
          <p:cNvPr id="5" name="Picture 4">
            <a:extLst>
              <a:ext uri="{FF2B5EF4-FFF2-40B4-BE49-F238E27FC236}">
                <a16:creationId xmlns:a16="http://schemas.microsoft.com/office/drawing/2014/main" id="{A96B573E-B894-45BA-B079-A3BF483B430A}"/>
              </a:ext>
            </a:extLst>
          </p:cNvPr>
          <p:cNvPicPr>
            <a:picLocks noChangeAspect="1"/>
          </p:cNvPicPr>
          <p:nvPr/>
        </p:nvPicPr>
        <p:blipFill>
          <a:blip r:embed="rId4"/>
          <a:stretch>
            <a:fillRect/>
          </a:stretch>
        </p:blipFill>
        <p:spPr>
          <a:xfrm>
            <a:off x="5018689" y="3428999"/>
            <a:ext cx="3441700" cy="2362200"/>
          </a:xfrm>
          <a:prstGeom prst="rect">
            <a:avLst/>
          </a:prstGeom>
        </p:spPr>
      </p:pic>
    </p:spTree>
    <p:extLst>
      <p:ext uri="{BB962C8B-B14F-4D97-AF65-F5344CB8AC3E}">
        <p14:creationId xmlns:p14="http://schemas.microsoft.com/office/powerpoint/2010/main" val="42022364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3400" dirty="0">
                <a:ea typeface="ＭＳ Ｐゴシック" pitchFamily="34" charset="-128"/>
              </a:rPr>
              <a:t>Import Modules and Files</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549818" y="1028728"/>
            <a:ext cx="10549603" cy="5829272"/>
          </a:xfrm>
        </p:spPr>
        <p:txBody>
          <a:bodyPr>
            <a:normAutofit fontScale="92500" lnSpcReduction="20000"/>
          </a:bodyPr>
          <a:lstStyle/>
          <a:p>
            <a:pPr marL="0" indent="0" eaLnBrk="1" hangingPunct="1">
              <a:lnSpc>
                <a:spcPct val="90000"/>
              </a:lnSpc>
              <a:buNone/>
            </a:pPr>
            <a:r>
              <a:rPr lang="en-US" sz="2000" b="1" dirty="0">
                <a:latin typeface="Courier New" charset="0"/>
                <a:ea typeface="Courier New" charset="0"/>
                <a:cs typeface="Courier New" charset="0"/>
              </a:rPr>
              <a:t>&gt;&gt;&gt; </a:t>
            </a:r>
            <a:r>
              <a:rPr lang="en-US" sz="2000" b="1" dirty="0">
                <a:solidFill>
                  <a:srgbClr val="C00000"/>
                </a:solidFill>
                <a:latin typeface="Courier New" charset="0"/>
                <a:ea typeface="Courier New" charset="0"/>
                <a:cs typeface="Courier New" charset="0"/>
              </a:rPr>
              <a:t>import math </a:t>
            </a:r>
          </a:p>
          <a:p>
            <a:pPr marL="0" indent="0" eaLnBrk="1" hangingPunct="1">
              <a:lnSpc>
                <a:spcPct val="90000"/>
              </a:lnSpc>
              <a:buNone/>
            </a:pPr>
            <a:r>
              <a:rPr lang="en-US" sz="2000" b="1" dirty="0">
                <a:latin typeface="Courier New" charset="0"/>
                <a:ea typeface="Courier New" charset="0"/>
                <a:cs typeface="Courier New" charset="0"/>
              </a:rPr>
              <a:t>&gt;&gt;&gt; </a:t>
            </a:r>
            <a:r>
              <a:rPr lang="en-US" sz="2000" b="1" dirty="0" err="1">
                <a:solidFill>
                  <a:srgbClr val="C00000"/>
                </a:solidFill>
                <a:latin typeface="Courier New" charset="0"/>
                <a:ea typeface="Courier New" charset="0"/>
                <a:cs typeface="Courier New" charset="0"/>
              </a:rPr>
              <a:t>math.</a:t>
            </a:r>
            <a:r>
              <a:rPr lang="en-US" sz="2000" b="1" dirty="0" err="1">
                <a:latin typeface="Courier New" charset="0"/>
                <a:ea typeface="Courier New" charset="0"/>
                <a:cs typeface="Courier New" charset="0"/>
              </a:rPr>
              <a:t>sqrt</a:t>
            </a:r>
            <a:r>
              <a:rPr lang="en-US" sz="2000" b="1" dirty="0">
                <a:latin typeface="Courier New" charset="0"/>
                <a:ea typeface="Courier New" charset="0"/>
                <a:cs typeface="Courier New" charset="0"/>
              </a:rPr>
              <a:t>(9) </a:t>
            </a:r>
          </a:p>
          <a:p>
            <a:pPr marL="0" indent="0" eaLnBrk="1" hangingPunct="1">
              <a:lnSpc>
                <a:spcPct val="90000"/>
              </a:lnSpc>
              <a:buNone/>
            </a:pPr>
            <a:r>
              <a:rPr lang="en-US" sz="2000" b="1" dirty="0">
                <a:solidFill>
                  <a:schemeClr val="accent2"/>
                </a:solidFill>
                <a:latin typeface="Courier New" charset="0"/>
                <a:ea typeface="Courier New" charset="0"/>
                <a:cs typeface="Courier New" charset="0"/>
              </a:rPr>
              <a:t>3.0</a:t>
            </a:r>
            <a:endParaRPr lang="en-US" sz="900" b="1" dirty="0">
              <a:latin typeface="Courier New" charset="0"/>
              <a:ea typeface="Courier New" charset="0"/>
              <a:cs typeface="Courier New" charset="0"/>
            </a:endParaRPr>
          </a:p>
          <a:p>
            <a:pPr marL="0" indent="0" eaLnBrk="1" hangingPunct="1">
              <a:lnSpc>
                <a:spcPct val="90000"/>
              </a:lnSpc>
              <a:buNone/>
            </a:pPr>
            <a:endParaRPr lang="en-US" sz="2000" b="1" dirty="0">
              <a:latin typeface="Arial" panose="020B0604020202020204" pitchFamily="34" charset="0"/>
              <a:ea typeface="Courier New" charset="0"/>
              <a:cs typeface="Arial" panose="020B0604020202020204" pitchFamily="34" charset="0"/>
            </a:endParaRPr>
          </a:p>
          <a:p>
            <a:pPr marL="0" indent="0" eaLnBrk="1" hangingPunct="1">
              <a:lnSpc>
                <a:spcPct val="90000"/>
              </a:lnSpc>
              <a:buNone/>
            </a:pPr>
            <a:r>
              <a:rPr lang="en-US" sz="2000" b="1" dirty="0">
                <a:latin typeface="Arial" panose="020B0604020202020204" pitchFamily="34" charset="0"/>
                <a:ea typeface="Courier New" charset="0"/>
                <a:cs typeface="Arial" panose="020B0604020202020204" pitchFamily="34" charset="0"/>
              </a:rPr>
              <a:t># Not as good to do this:</a:t>
            </a:r>
          </a:p>
          <a:p>
            <a:pPr marL="0" indent="0" eaLnBrk="1" hangingPunct="1">
              <a:lnSpc>
                <a:spcPct val="90000"/>
              </a:lnSpc>
              <a:buNone/>
            </a:pPr>
            <a:r>
              <a:rPr lang="en-US" sz="2000" b="1" dirty="0">
                <a:latin typeface="Courier New" charset="0"/>
                <a:ea typeface="Courier New" charset="0"/>
                <a:cs typeface="Courier New" charset="0"/>
              </a:rPr>
              <a:t>&gt;&gt;&gt; </a:t>
            </a:r>
            <a:r>
              <a:rPr lang="en-US" sz="2000" b="1" dirty="0">
                <a:solidFill>
                  <a:srgbClr val="C00000"/>
                </a:solidFill>
                <a:latin typeface="Courier New" charset="0"/>
                <a:ea typeface="Courier New" charset="0"/>
                <a:cs typeface="Courier New" charset="0"/>
              </a:rPr>
              <a:t>from math import *</a:t>
            </a:r>
          </a:p>
          <a:p>
            <a:pPr marL="0" indent="0" eaLnBrk="1" hangingPunct="1">
              <a:lnSpc>
                <a:spcPct val="90000"/>
              </a:lnSpc>
              <a:buNone/>
            </a:pPr>
            <a:r>
              <a:rPr lang="en-US" sz="2000" b="1" dirty="0">
                <a:latin typeface="Courier New" charset="0"/>
                <a:ea typeface="Courier New" charset="0"/>
                <a:cs typeface="Courier New" charset="0"/>
              </a:rPr>
              <a:t>&gt;&gt;&gt; sqrt(9)	# unclear where function defined</a:t>
            </a:r>
          </a:p>
          <a:p>
            <a:pPr marL="0" indent="0" eaLnBrk="1" hangingPunct="1">
              <a:lnSpc>
                <a:spcPct val="90000"/>
              </a:lnSpc>
              <a:buNone/>
            </a:pPr>
            <a:endParaRPr lang="en-US" sz="2000" b="1" dirty="0">
              <a:latin typeface="Courier New" charset="0"/>
              <a:ea typeface="Courier New" charset="0"/>
              <a:cs typeface="Courier New" charset="0"/>
            </a:endParaRPr>
          </a:p>
          <a:p>
            <a:pPr marL="0" indent="0" eaLnBrk="1" hangingPunct="1">
              <a:lnSpc>
                <a:spcPct val="90000"/>
              </a:lnSpc>
              <a:buNone/>
            </a:pPr>
            <a:r>
              <a:rPr lang="en-US" sz="2000" b="1" dirty="0">
                <a:latin typeface="Courier New" charset="0"/>
                <a:ea typeface="Courier New" charset="0"/>
                <a:cs typeface="Courier New" charset="0"/>
              </a:rPr>
              <a:t>&gt;&gt;&gt; </a:t>
            </a:r>
            <a:r>
              <a:rPr lang="en-US" sz="2000" b="1" dirty="0">
                <a:solidFill>
                  <a:srgbClr val="C00000"/>
                </a:solidFill>
                <a:latin typeface="Courier New" charset="0"/>
                <a:ea typeface="Courier New" charset="0"/>
                <a:cs typeface="Courier New" charset="0"/>
              </a:rPr>
              <a:t>import queue as Q</a:t>
            </a:r>
          </a:p>
          <a:p>
            <a:pPr marL="0" indent="0" eaLnBrk="1" hangingPunct="1">
              <a:lnSpc>
                <a:spcPct val="90000"/>
              </a:lnSpc>
              <a:buNone/>
            </a:pPr>
            <a:r>
              <a:rPr lang="en-US" sz="2000" b="1" dirty="0">
                <a:latin typeface="Courier New" charset="0"/>
                <a:ea typeface="Courier New" charset="0"/>
                <a:cs typeface="Courier New" charset="0"/>
              </a:rPr>
              <a:t>&gt;&gt;&gt; </a:t>
            </a:r>
            <a:r>
              <a:rPr lang="en-US" sz="2000" b="1" dirty="0">
                <a:solidFill>
                  <a:schemeClr val="tx2"/>
                </a:solidFill>
                <a:latin typeface="Courier New" charset="0"/>
                <a:ea typeface="Courier New" charset="0"/>
                <a:cs typeface="Courier New" charset="0"/>
              </a:rPr>
              <a:t>q =</a:t>
            </a:r>
            <a:r>
              <a:rPr lang="en-US" sz="2000" b="1" dirty="0">
                <a:solidFill>
                  <a:srgbClr val="C00000"/>
                </a:solidFill>
                <a:latin typeface="Courier New" charset="0"/>
                <a:ea typeface="Courier New" charset="0"/>
                <a:cs typeface="Courier New" charset="0"/>
              </a:rPr>
              <a:t> </a:t>
            </a:r>
            <a:r>
              <a:rPr lang="en-US" sz="2000" b="1" dirty="0" err="1">
                <a:solidFill>
                  <a:srgbClr val="C00000"/>
                </a:solidFill>
                <a:latin typeface="Courier New" charset="0"/>
                <a:ea typeface="Courier New" charset="0"/>
                <a:cs typeface="Courier New" charset="0"/>
              </a:rPr>
              <a:t>Q.PriorityQueue</a:t>
            </a:r>
            <a:r>
              <a:rPr lang="en-US" sz="2000" b="1" dirty="0">
                <a:solidFill>
                  <a:srgbClr val="C00000"/>
                </a:solidFill>
                <a:latin typeface="Courier New" charset="0"/>
                <a:ea typeface="Courier New" charset="0"/>
                <a:cs typeface="Courier New" charset="0"/>
              </a:rPr>
              <a:t>()</a:t>
            </a:r>
          </a:p>
          <a:p>
            <a:pPr marL="0" indent="0" eaLnBrk="1" hangingPunct="1">
              <a:lnSpc>
                <a:spcPct val="90000"/>
              </a:lnSpc>
              <a:buNone/>
            </a:pPr>
            <a:r>
              <a:rPr lang="en-US" sz="2000" b="1" dirty="0">
                <a:latin typeface="Courier New" charset="0"/>
                <a:ea typeface="Courier New" charset="0"/>
                <a:cs typeface="Courier New" charset="0"/>
              </a:rPr>
              <a:t>&gt;&gt;&gt; </a:t>
            </a:r>
            <a:r>
              <a:rPr lang="en-US" sz="2000" b="1" dirty="0" err="1">
                <a:latin typeface="Courier New" charset="0"/>
                <a:ea typeface="Courier New" charset="0"/>
                <a:cs typeface="Courier New" charset="0"/>
              </a:rPr>
              <a:t>q.put</a:t>
            </a:r>
            <a:r>
              <a:rPr lang="en-US" sz="2000" b="1" dirty="0">
                <a:latin typeface="Courier New" charset="0"/>
                <a:ea typeface="Courier New" charset="0"/>
                <a:cs typeface="Courier New" charset="0"/>
              </a:rPr>
              <a:t>(10)</a:t>
            </a:r>
          </a:p>
          <a:p>
            <a:pPr marL="0" indent="0" eaLnBrk="1" hangingPunct="1">
              <a:lnSpc>
                <a:spcPct val="90000"/>
              </a:lnSpc>
              <a:buNone/>
            </a:pPr>
            <a:r>
              <a:rPr lang="en-US" sz="2000" b="1" dirty="0">
                <a:latin typeface="Courier New" charset="0"/>
                <a:ea typeface="Courier New" charset="0"/>
                <a:cs typeface="Courier New" charset="0"/>
              </a:rPr>
              <a:t>&gt;&gt;&gt; </a:t>
            </a:r>
            <a:r>
              <a:rPr lang="en-US" sz="2000" b="1" dirty="0" err="1">
                <a:latin typeface="Courier New" charset="0"/>
                <a:ea typeface="Courier New" charset="0"/>
                <a:cs typeface="Courier New" charset="0"/>
              </a:rPr>
              <a:t>q.put</a:t>
            </a:r>
            <a:r>
              <a:rPr lang="en-US" sz="2000" b="1" dirty="0">
                <a:latin typeface="Courier New" charset="0"/>
                <a:ea typeface="Courier New" charset="0"/>
                <a:cs typeface="Courier New" charset="0"/>
              </a:rPr>
              <a:t>(1)</a:t>
            </a:r>
          </a:p>
          <a:p>
            <a:pPr marL="0" indent="0" eaLnBrk="1" hangingPunct="1">
              <a:lnSpc>
                <a:spcPct val="90000"/>
              </a:lnSpc>
              <a:buNone/>
            </a:pPr>
            <a:r>
              <a:rPr lang="en-US" sz="2000" b="1" dirty="0">
                <a:latin typeface="Courier New" charset="0"/>
                <a:ea typeface="Courier New" charset="0"/>
                <a:cs typeface="Courier New" charset="0"/>
              </a:rPr>
              <a:t>&gt;&gt;&gt; </a:t>
            </a:r>
            <a:r>
              <a:rPr lang="en-US" sz="2000" b="1" dirty="0" err="1">
                <a:latin typeface="Courier New" charset="0"/>
                <a:ea typeface="Courier New" charset="0"/>
                <a:cs typeface="Courier New" charset="0"/>
              </a:rPr>
              <a:t>q.put</a:t>
            </a:r>
            <a:r>
              <a:rPr lang="en-US" sz="2000" b="1" dirty="0">
                <a:latin typeface="Courier New" charset="0"/>
                <a:ea typeface="Courier New" charset="0"/>
                <a:cs typeface="Courier New" charset="0"/>
              </a:rPr>
              <a:t>(5)</a:t>
            </a:r>
          </a:p>
          <a:p>
            <a:pPr marL="0" indent="0" eaLnBrk="1" hangingPunct="1">
              <a:lnSpc>
                <a:spcPct val="90000"/>
              </a:lnSpc>
              <a:buNone/>
            </a:pPr>
            <a:r>
              <a:rPr lang="en-US" sz="2000" b="1" dirty="0">
                <a:latin typeface="Courier New" charset="0"/>
                <a:ea typeface="Courier New" charset="0"/>
                <a:cs typeface="Courier New" charset="0"/>
              </a:rPr>
              <a:t>&gt;&gt;&gt; while not </a:t>
            </a:r>
            <a:r>
              <a:rPr lang="en-US" sz="2000" b="1" dirty="0" err="1">
                <a:latin typeface="Courier New" charset="0"/>
                <a:ea typeface="Courier New" charset="0"/>
                <a:cs typeface="Courier New" charset="0"/>
              </a:rPr>
              <a:t>q.empty</a:t>
            </a:r>
            <a:r>
              <a:rPr lang="en-US" sz="2000" b="1" dirty="0">
                <a:latin typeface="Courier New" charset="0"/>
                <a:ea typeface="Courier New" charset="0"/>
                <a:cs typeface="Courier New" charset="0"/>
              </a:rPr>
              <a:t>():</a:t>
            </a:r>
          </a:p>
          <a:p>
            <a:pPr marL="0" indent="0" eaLnBrk="1" hangingPunct="1">
              <a:lnSpc>
                <a:spcPct val="90000"/>
              </a:lnSpc>
              <a:buNone/>
            </a:pPr>
            <a:r>
              <a:rPr lang="en-US" sz="2000" b="1" dirty="0">
                <a:latin typeface="Courier New" charset="0"/>
                <a:ea typeface="Courier New" charset="0"/>
                <a:cs typeface="Courier New" charset="0"/>
              </a:rPr>
              <a:t>	print </a:t>
            </a:r>
            <a:r>
              <a:rPr lang="en-US" sz="2000" b="1" dirty="0" err="1">
                <a:latin typeface="Courier New" charset="0"/>
                <a:ea typeface="Courier New" charset="0"/>
                <a:cs typeface="Courier New" charset="0"/>
              </a:rPr>
              <a:t>q.get</a:t>
            </a:r>
            <a:r>
              <a:rPr lang="en-US" sz="2000" b="1" dirty="0">
                <a:latin typeface="Courier New" charset="0"/>
                <a:ea typeface="Courier New" charset="0"/>
                <a:cs typeface="Courier New" charset="0"/>
              </a:rPr>
              <a:t>(),</a:t>
            </a:r>
          </a:p>
          <a:p>
            <a:pPr marL="0" indent="0" eaLnBrk="1" hangingPunct="1">
              <a:lnSpc>
                <a:spcPct val="90000"/>
              </a:lnSpc>
              <a:buNone/>
            </a:pPr>
            <a:r>
              <a:rPr lang="en-US" sz="2000" b="1" dirty="0">
                <a:solidFill>
                  <a:schemeClr val="accent2"/>
                </a:solidFill>
                <a:latin typeface="Courier New" charset="0"/>
                <a:ea typeface="Courier New" charset="0"/>
                <a:cs typeface="Courier New" charset="0"/>
              </a:rPr>
              <a:t>1, 5, 10</a:t>
            </a:r>
            <a:endParaRPr lang="en-US" sz="900" b="1" dirty="0">
              <a:latin typeface="Courier New" charset="0"/>
              <a:ea typeface="Courier New" charset="0"/>
              <a:cs typeface="Courier New" charset="0"/>
            </a:endParaRPr>
          </a:p>
          <a:p>
            <a:pPr indent="-457200" eaLnBrk="0" fontAlgn="base" hangingPunct="0">
              <a:spcBef>
                <a:spcPct val="20000"/>
              </a:spcBef>
              <a:spcAft>
                <a:spcPct val="0"/>
              </a:spcAft>
              <a:buClr>
                <a:srgbClr val="FF0000"/>
              </a:buClr>
              <a:buSzPct val="110000"/>
              <a:buNone/>
            </a:pPr>
            <a:endParaRPr lang="en-US" sz="2400" b="1" dirty="0">
              <a:solidFill>
                <a:srgbClr val="660066"/>
              </a:solidFill>
              <a:latin typeface="Courier New" pitchFamily="49"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
        <p:nvSpPr>
          <p:cNvPr id="2" name="Google Shape;75;g92b3bf485b_0_0">
            <a:extLst>
              <a:ext uri="{FF2B5EF4-FFF2-40B4-BE49-F238E27FC236}">
                <a16:creationId xmlns:a16="http://schemas.microsoft.com/office/drawing/2014/main" id="{C38B9894-8B33-46DC-8619-B4577738AC0D}"/>
              </a:ext>
            </a:extLst>
          </p:cNvPr>
          <p:cNvSpPr/>
          <p:nvPr/>
        </p:nvSpPr>
        <p:spPr>
          <a:xfrm>
            <a:off x="5345834" y="3842431"/>
            <a:ext cx="4003891" cy="971400"/>
          </a:xfrm>
          <a:prstGeom prst="wedgeRoundRectCallout">
            <a:avLst>
              <a:gd name="adj1" fmla="val -78882"/>
              <a:gd name="adj2" fmla="val -6354"/>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Hint: Super useful for </a:t>
            </a:r>
            <a:br>
              <a:rPr lang="en-US" sz="2500" b="1" i="0" u="none" strike="noStrike" cap="none" dirty="0">
                <a:latin typeface="Open Sans"/>
                <a:ea typeface="Open Sans"/>
                <a:cs typeface="Open Sans"/>
                <a:sym typeface="Open Sans"/>
              </a:rPr>
            </a:br>
            <a:r>
              <a:rPr lang="en-US" sz="2500" b="1" i="0" u="none" strike="noStrike" cap="none" dirty="0">
                <a:latin typeface="Open Sans"/>
                <a:ea typeface="Open Sans"/>
                <a:cs typeface="Open Sans"/>
                <a:sym typeface="Open Sans"/>
              </a:rPr>
              <a:t>search algorithms</a:t>
            </a:r>
          </a:p>
        </p:txBody>
      </p:sp>
    </p:spTree>
    <p:extLst>
      <p:ext uri="{BB962C8B-B14F-4D97-AF65-F5344CB8AC3E}">
        <p14:creationId xmlns:p14="http://schemas.microsoft.com/office/powerpoint/2010/main" val="17457053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3400" dirty="0">
                <a:ea typeface="ＭＳ Ｐゴシック" pitchFamily="34" charset="-128"/>
              </a:rPr>
              <a:t>Import Modules and Files</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549818" y="945508"/>
            <a:ext cx="10549603" cy="5829272"/>
          </a:xfrm>
        </p:spPr>
        <p:txBody>
          <a:bodyPr>
            <a:normAutofit lnSpcReduction="10000"/>
          </a:bodyPr>
          <a:lstStyle/>
          <a:p>
            <a:pPr marL="0" indent="0" eaLnBrk="1" hangingPunct="1">
              <a:lnSpc>
                <a:spcPct val="90000"/>
              </a:lnSpc>
              <a:buNone/>
            </a:pPr>
            <a:r>
              <a:rPr lang="en-US" sz="2200" dirty="0">
                <a:latin typeface="Arial" panose="020B0604020202020204" pitchFamily="34" charset="0"/>
                <a:ea typeface="Courier New" charset="0"/>
                <a:cs typeface="Arial" panose="020B0604020202020204" pitchFamily="34" charset="0"/>
              </a:rPr>
              <a:t># homework1.py</a:t>
            </a:r>
          </a:p>
          <a:p>
            <a:pPr marL="0" indent="0" eaLnBrk="1" hangingPunct="1">
              <a:lnSpc>
                <a:spcPct val="90000"/>
              </a:lnSpc>
              <a:buNone/>
            </a:pPr>
            <a:r>
              <a:rPr lang="en-US" sz="2200" b="1" dirty="0">
                <a:latin typeface="Courier New" charset="0"/>
                <a:ea typeface="Courier New" charset="0"/>
                <a:cs typeface="Courier New" charset="0"/>
              </a:rPr>
              <a:t>def concatenate(seqs):</a:t>
            </a:r>
          </a:p>
          <a:p>
            <a:pPr marL="0" indent="0" eaLnBrk="1" hangingPunct="1">
              <a:lnSpc>
                <a:spcPct val="90000"/>
              </a:lnSpc>
              <a:buNone/>
            </a:pPr>
            <a:r>
              <a:rPr lang="en-US" sz="2200" b="1" dirty="0">
                <a:latin typeface="Courier New" charset="0"/>
                <a:ea typeface="Courier New" charset="0"/>
                <a:cs typeface="Courier New" charset="0"/>
              </a:rPr>
              <a:t>    return [seq for seq in seqs] # This is wrong</a:t>
            </a:r>
          </a:p>
          <a:p>
            <a:pPr marL="0" indent="0" eaLnBrk="1" hangingPunct="1">
              <a:lnSpc>
                <a:spcPct val="90000"/>
              </a:lnSpc>
              <a:buNone/>
            </a:pPr>
            <a:endParaRPr lang="en-US" sz="2200" dirty="0">
              <a:latin typeface="Courier New" charset="0"/>
              <a:ea typeface="Courier New" charset="0"/>
              <a:cs typeface="Courier New" charset="0"/>
            </a:endParaRPr>
          </a:p>
          <a:p>
            <a:pPr marL="0" indent="0" eaLnBrk="1" hangingPunct="1">
              <a:lnSpc>
                <a:spcPct val="90000"/>
              </a:lnSpc>
              <a:buNone/>
            </a:pPr>
            <a:r>
              <a:rPr lang="en-US" sz="2200" dirty="0">
                <a:latin typeface="Arial" panose="020B0604020202020204" pitchFamily="34" charset="0"/>
                <a:ea typeface="Courier New" charset="0"/>
                <a:cs typeface="Arial" panose="020B0604020202020204" pitchFamily="34" charset="0"/>
              </a:rPr>
              <a:t># run python interactive interpreter (REPL) in directory of homework1.py</a:t>
            </a:r>
          </a:p>
          <a:p>
            <a:pPr marL="0" indent="0" eaLnBrk="1" hangingPunct="1">
              <a:lnSpc>
                <a:spcPct val="90000"/>
              </a:lnSpc>
              <a:buNone/>
            </a:pPr>
            <a:r>
              <a:rPr lang="en-US" sz="2200" dirty="0">
                <a:latin typeface="Courier New" charset="0"/>
                <a:ea typeface="Courier New" charset="0"/>
                <a:cs typeface="Courier New" charset="0"/>
              </a:rPr>
              <a:t>&gt;&gt;&gt; import homework1</a:t>
            </a:r>
          </a:p>
          <a:p>
            <a:pPr marL="0" indent="0" eaLnBrk="1" hangingPunct="1">
              <a:lnSpc>
                <a:spcPct val="90000"/>
              </a:lnSpc>
              <a:buNone/>
            </a:pPr>
            <a:r>
              <a:rPr lang="en-US" sz="2200" b="1" dirty="0">
                <a:latin typeface="Courier New" charset="0"/>
                <a:ea typeface="Courier New" charset="0"/>
                <a:cs typeface="Courier New" charset="0"/>
              </a:rPr>
              <a:t>&gt;&gt;&gt; assert homework1.concatenate</a:t>
            </a:r>
            <a:r>
              <a:rPr lang="sk-SK" sz="2200" b="1" dirty="0">
                <a:latin typeface="Courier New" charset="0"/>
                <a:ea typeface="Courier New" charset="0"/>
                <a:cs typeface="Courier New" charset="0"/>
              </a:rPr>
              <a:t>([[1, 2], [3, 4]]) == \</a:t>
            </a:r>
          </a:p>
          <a:p>
            <a:pPr marL="0" indent="0" eaLnBrk="1" hangingPunct="1">
              <a:lnSpc>
                <a:spcPct val="90000"/>
              </a:lnSpc>
              <a:buNone/>
            </a:pPr>
            <a:r>
              <a:rPr lang="sk-SK" sz="2200" b="1" dirty="0">
                <a:latin typeface="Courier New" charset="0"/>
                <a:ea typeface="Courier New" charset="0"/>
                <a:cs typeface="Courier New" charset="0"/>
              </a:rPr>
              <a:t>        [1, 2, 3,</a:t>
            </a:r>
            <a:r>
              <a:rPr lang="en-US" sz="2200" b="1" dirty="0">
                <a:latin typeface="Courier New" charset="0"/>
                <a:ea typeface="Courier New" charset="0"/>
                <a:cs typeface="Courier New" charset="0"/>
              </a:rPr>
              <a:t> </a:t>
            </a:r>
            <a:r>
              <a:rPr lang="sk-SK" sz="2200" b="1" dirty="0">
                <a:latin typeface="Courier New" charset="0"/>
                <a:ea typeface="Courier New" charset="0"/>
                <a:cs typeface="Courier New" charset="0"/>
              </a:rPr>
              <a:t>4]</a:t>
            </a:r>
          </a:p>
          <a:p>
            <a:pPr marL="0" indent="0">
              <a:buNone/>
            </a:pPr>
            <a:r>
              <a:rPr lang="en-US" sz="2200" b="1" dirty="0">
                <a:solidFill>
                  <a:schemeClr val="accent2"/>
                </a:solidFill>
                <a:latin typeface="Courier New" panose="02070309020205020404" pitchFamily="49" charset="0"/>
                <a:cs typeface="Courier New" panose="02070309020205020404" pitchFamily="49" charset="0"/>
              </a:rPr>
              <a:t>Traceback (most recent call last):</a:t>
            </a:r>
          </a:p>
          <a:p>
            <a:pPr marL="0" indent="0">
              <a:buNone/>
            </a:pPr>
            <a:r>
              <a:rPr lang="en-US" sz="2200" b="1" dirty="0">
                <a:solidFill>
                  <a:schemeClr val="accent2"/>
                </a:solidFill>
                <a:latin typeface="Courier New" panose="02070309020205020404" pitchFamily="49" charset="0"/>
                <a:cs typeface="Courier New" panose="02070309020205020404" pitchFamily="49" charset="0"/>
              </a:rPr>
              <a:t>  File "&lt;stdin&gt;", line 1, in &lt;module&gt;</a:t>
            </a:r>
          </a:p>
          <a:p>
            <a:pPr marL="0" indent="0">
              <a:buNone/>
            </a:pPr>
            <a:r>
              <a:rPr lang="en-US" sz="2200" b="1" dirty="0" err="1">
                <a:solidFill>
                  <a:schemeClr val="accent2"/>
                </a:solidFill>
                <a:latin typeface="Courier New" panose="02070309020205020404" pitchFamily="49" charset="0"/>
                <a:cs typeface="Courier New" panose="02070309020205020404" pitchFamily="49" charset="0"/>
              </a:rPr>
              <a:t>AssertionError</a:t>
            </a:r>
            <a:endParaRPr lang="en-US" sz="2200" b="1" dirty="0">
              <a:solidFill>
                <a:schemeClr val="accent2"/>
              </a:solidFill>
              <a:latin typeface="Courier New" panose="02070309020205020404" pitchFamily="49" charset="0"/>
              <a:cs typeface="Courier New" panose="02070309020205020404" pitchFamily="49" charset="0"/>
            </a:endParaRPr>
          </a:p>
          <a:p>
            <a:pPr marL="0" indent="0" eaLnBrk="1" hangingPunct="1">
              <a:lnSpc>
                <a:spcPct val="90000"/>
              </a:lnSpc>
              <a:buNone/>
            </a:pPr>
            <a:endParaRPr lang="en-US" sz="2200" b="1" dirty="0">
              <a:solidFill>
                <a:schemeClr val="accent2"/>
              </a:solidFill>
              <a:latin typeface="Courier New" charset="0"/>
              <a:ea typeface="Courier New" charset="0"/>
              <a:cs typeface="Courier New" charset="0"/>
            </a:endParaRPr>
          </a:p>
          <a:p>
            <a:pPr marL="0" indent="0" eaLnBrk="1" hangingPunct="1">
              <a:lnSpc>
                <a:spcPct val="90000"/>
              </a:lnSpc>
              <a:buNone/>
            </a:pPr>
            <a:r>
              <a:rPr lang="en-US" sz="2200" b="1" dirty="0">
                <a:latin typeface="Courier New" charset="0"/>
                <a:ea typeface="Courier New" charset="0"/>
                <a:cs typeface="Courier New" charset="0"/>
              </a:rPr>
              <a:t>&gt;&gt;&gt; </a:t>
            </a:r>
            <a:r>
              <a:rPr lang="en-US" sz="2200" b="1" dirty="0">
                <a:solidFill>
                  <a:srgbClr val="C00000"/>
                </a:solidFill>
                <a:latin typeface="Courier New" charset="0"/>
                <a:ea typeface="Courier New" charset="0"/>
                <a:cs typeface="Courier New" charset="0"/>
              </a:rPr>
              <a:t>import </a:t>
            </a:r>
            <a:r>
              <a:rPr lang="en-US" sz="2200" b="1" dirty="0" err="1">
                <a:solidFill>
                  <a:srgbClr val="C00000"/>
                </a:solidFill>
                <a:latin typeface="Courier New" charset="0"/>
                <a:ea typeface="Courier New" charset="0"/>
                <a:cs typeface="Courier New" charset="0"/>
              </a:rPr>
              <a:t>importlib</a:t>
            </a:r>
            <a:r>
              <a:rPr lang="en-US" sz="2200" b="1" dirty="0">
                <a:solidFill>
                  <a:srgbClr val="C00000"/>
                </a:solidFill>
                <a:latin typeface="Courier New" charset="0"/>
                <a:ea typeface="Courier New" charset="0"/>
                <a:cs typeface="Courier New" charset="0"/>
              </a:rPr>
              <a:t>		</a:t>
            </a:r>
            <a:r>
              <a:rPr lang="en-US" sz="2200" b="1" dirty="0">
                <a:latin typeface="Courier New" charset="0"/>
                <a:ea typeface="Courier New" charset="0"/>
                <a:cs typeface="Courier New" charset="0"/>
              </a:rPr>
              <a:t>#after fixing homework1</a:t>
            </a:r>
            <a:endParaRPr lang="en-US" sz="2200" b="1" dirty="0">
              <a:solidFill>
                <a:schemeClr val="accent2"/>
              </a:solidFill>
              <a:latin typeface="Courier New" charset="0"/>
              <a:ea typeface="Courier New" charset="0"/>
              <a:cs typeface="Courier New" charset="0"/>
            </a:endParaRPr>
          </a:p>
          <a:p>
            <a:pPr marL="0" indent="0" eaLnBrk="1" hangingPunct="1">
              <a:lnSpc>
                <a:spcPct val="90000"/>
              </a:lnSpc>
              <a:buNone/>
            </a:pPr>
            <a:r>
              <a:rPr lang="en-US" sz="2200" b="1" dirty="0">
                <a:latin typeface="Courier New" charset="0"/>
                <a:ea typeface="Courier New" charset="0"/>
                <a:cs typeface="Courier New" charset="0"/>
              </a:rPr>
              <a:t>&gt;&gt;&gt; </a:t>
            </a:r>
            <a:r>
              <a:rPr lang="en-US" sz="2200" b="1" dirty="0" err="1">
                <a:solidFill>
                  <a:srgbClr val="C00000"/>
                </a:solidFill>
                <a:latin typeface="Courier New" charset="0"/>
                <a:ea typeface="Courier New" charset="0"/>
                <a:cs typeface="Courier New" charset="0"/>
              </a:rPr>
              <a:t>importlib</a:t>
            </a:r>
            <a:r>
              <a:rPr lang="en-US" sz="2200" b="1" dirty="0" err="1">
                <a:latin typeface="Courier New" charset="0"/>
                <a:ea typeface="Courier New" charset="0"/>
                <a:cs typeface="Courier New" charset="0"/>
              </a:rPr>
              <a:t>.</a:t>
            </a:r>
            <a:r>
              <a:rPr lang="en-US" sz="2200" b="1" dirty="0" err="1">
                <a:solidFill>
                  <a:srgbClr val="C00000"/>
                </a:solidFill>
                <a:latin typeface="Courier New" charset="0"/>
                <a:ea typeface="Courier New" charset="0"/>
                <a:cs typeface="Courier New" charset="0"/>
              </a:rPr>
              <a:t>reload</a:t>
            </a:r>
            <a:r>
              <a:rPr lang="en-US" sz="2200" b="1" dirty="0">
                <a:latin typeface="Courier New" charset="0"/>
                <a:ea typeface="Courier New" charset="0"/>
                <a:cs typeface="Courier New" charset="0"/>
              </a:rPr>
              <a:t>(homework1)</a:t>
            </a:r>
          </a:p>
          <a:p>
            <a:pPr indent="-457200" eaLnBrk="0" fontAlgn="base" hangingPunct="0">
              <a:spcBef>
                <a:spcPct val="20000"/>
              </a:spcBef>
              <a:spcAft>
                <a:spcPct val="0"/>
              </a:spcAft>
              <a:buClr>
                <a:srgbClr val="FF0000"/>
              </a:buClr>
              <a:buSzPct val="110000"/>
              <a:buNone/>
            </a:pPr>
            <a:endParaRPr lang="en-US" sz="2400" dirty="0">
              <a:solidFill>
                <a:srgbClr val="660066"/>
              </a:solidFill>
              <a:latin typeface="Courier New" pitchFamily="49"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
        <p:nvSpPr>
          <p:cNvPr id="7" name="Google Shape;75;g92b3bf485b_0_0">
            <a:extLst>
              <a:ext uri="{FF2B5EF4-FFF2-40B4-BE49-F238E27FC236}">
                <a16:creationId xmlns:a16="http://schemas.microsoft.com/office/drawing/2014/main" id="{D8B7C1ED-2DCB-084A-B4F1-3825965B47B3}"/>
              </a:ext>
            </a:extLst>
          </p:cNvPr>
          <p:cNvSpPr/>
          <p:nvPr/>
        </p:nvSpPr>
        <p:spPr>
          <a:xfrm>
            <a:off x="7146291" y="4121063"/>
            <a:ext cx="3802984" cy="1176059"/>
          </a:xfrm>
          <a:prstGeom prst="wedgeRoundRectCallout">
            <a:avLst>
              <a:gd name="adj1" fmla="val -60424"/>
              <a:gd name="adj2" fmla="val 92936"/>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Tip: </a:t>
            </a:r>
            <a:r>
              <a:rPr lang="en-US" sz="2500" i="0" u="none" strike="noStrike" cap="none" dirty="0" err="1">
                <a:latin typeface="Open Sans"/>
                <a:ea typeface="Open Sans"/>
                <a:cs typeface="Open Sans"/>
                <a:sym typeface="Open Sans"/>
              </a:rPr>
              <a:t>importlib</a:t>
            </a:r>
            <a:r>
              <a:rPr lang="en-US" sz="2500" b="1" i="0" u="none" strike="noStrike" cap="none" dirty="0">
                <a:latin typeface="Open Sans"/>
                <a:ea typeface="Open Sans"/>
                <a:cs typeface="Open Sans"/>
                <a:sym typeface="Open Sans"/>
              </a:rPr>
              <a:t> is useful for reloading code from a file.</a:t>
            </a:r>
          </a:p>
        </p:txBody>
      </p:sp>
    </p:spTree>
    <p:extLst>
      <p:ext uri="{BB962C8B-B14F-4D97-AF65-F5344CB8AC3E}">
        <p14:creationId xmlns:p14="http://schemas.microsoft.com/office/powerpoint/2010/main" val="36044570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5;g92b3bf485b_0_0">
            <a:extLst>
              <a:ext uri="{FF2B5EF4-FFF2-40B4-BE49-F238E27FC236}">
                <a16:creationId xmlns:a16="http://schemas.microsoft.com/office/drawing/2014/main" id="{80C21E7F-BA36-4B49-8FC9-51BCBE6A8774}"/>
              </a:ext>
            </a:extLst>
          </p:cNvPr>
          <p:cNvSpPr/>
          <p:nvPr/>
        </p:nvSpPr>
        <p:spPr>
          <a:xfrm>
            <a:off x="6553358" y="3885319"/>
            <a:ext cx="3805079" cy="1643943"/>
          </a:xfrm>
          <a:prstGeom prst="wedgeRoundRectCallout">
            <a:avLst>
              <a:gd name="adj1" fmla="val -105717"/>
              <a:gd name="adj2" fmla="val -123862"/>
              <a:gd name="adj3" fmla="val 0"/>
            </a:avLst>
          </a:prstGeom>
          <a:solidFill>
            <a:srgbClr val="FFAE2B"/>
          </a:solidFill>
          <a:ln>
            <a:noFill/>
          </a:ln>
        </p:spPr>
        <p:txBody>
          <a:bodyPr spcFirstLastPara="1" wrap="square" lIns="91425" tIns="91425" rIns="91425" bIns="91425" anchor="ctr" anchorCtr="0">
            <a:noAutofit/>
          </a:bodyPr>
          <a:lstStyle/>
          <a:p>
            <a:pPr lvl="0" algn="ctr">
              <a:buClr>
                <a:srgbClr val="000000"/>
              </a:buClr>
              <a:buSzPts val="2500"/>
            </a:pPr>
            <a:r>
              <a:rPr lang="en-US" sz="2500" b="1" i="0" u="none" strike="noStrike" cap="none" dirty="0">
                <a:latin typeface="Open Sans"/>
                <a:ea typeface="Open Sans"/>
                <a:cs typeface="Open Sans"/>
                <a:sym typeface="Open Sans"/>
              </a:rPr>
              <a:t>Tip</a:t>
            </a:r>
            <a:r>
              <a:rPr lang="en-US" sz="2500" b="1" dirty="0">
                <a:ea typeface="Open Sans"/>
                <a:cs typeface="Open Sans"/>
                <a:sym typeface="Open Sans"/>
              </a:rPr>
              <a:t>: if you ever get a </a:t>
            </a:r>
            <a:r>
              <a:rPr lang="en-US" sz="2500" dirty="0" err="1">
                <a:ea typeface="Open Sans"/>
                <a:cs typeface="Open Sans"/>
                <a:sym typeface="Open Sans"/>
              </a:rPr>
              <a:t>ModuleNotFoundError</a:t>
            </a:r>
            <a:r>
              <a:rPr lang="en-US" sz="2500" dirty="0">
                <a:ea typeface="Open Sans"/>
                <a:cs typeface="Open Sans"/>
                <a:sym typeface="Open Sans"/>
              </a:rPr>
              <a:t> </a:t>
            </a:r>
            <a:r>
              <a:rPr lang="en-US" sz="2500" b="1" dirty="0">
                <a:ea typeface="Open Sans"/>
                <a:cs typeface="Open Sans"/>
                <a:sym typeface="Open Sans"/>
              </a:rPr>
              <a:t>then try </a:t>
            </a:r>
            <a:r>
              <a:rPr lang="en-US" sz="2800" dirty="0"/>
              <a:t>pip install </a:t>
            </a:r>
            <a:r>
              <a:rPr lang="en-US" sz="2800" b="1" dirty="0">
                <a:ea typeface="Open Sans"/>
                <a:cs typeface="Open Sans"/>
                <a:sym typeface="Open Sans"/>
              </a:rPr>
              <a:t>module name</a:t>
            </a:r>
            <a:r>
              <a:rPr lang="en-US" sz="2800" dirty="0"/>
              <a:t> </a:t>
            </a:r>
            <a:endParaRPr lang="en-US" sz="2500" b="1" i="0" u="none" strike="noStrike" cap="none" dirty="0">
              <a:latin typeface="Open Sans"/>
              <a:ea typeface="Open Sans"/>
              <a:cs typeface="Open Sans"/>
              <a:sym typeface="Open Sans"/>
            </a:endParaRPr>
          </a:p>
        </p:txBody>
      </p:sp>
      <p:sp>
        <p:nvSpPr>
          <p:cNvPr id="2" name="Text Placeholder 1">
            <a:extLst>
              <a:ext uri="{FF2B5EF4-FFF2-40B4-BE49-F238E27FC236}">
                <a16:creationId xmlns:a16="http://schemas.microsoft.com/office/drawing/2014/main" id="{4BF1B2D4-59A3-CD46-BCBB-2294EE6BFFDA}"/>
              </a:ext>
            </a:extLst>
          </p:cNvPr>
          <p:cNvSpPr>
            <a:spLocks noGrp="1"/>
          </p:cNvSpPr>
          <p:nvPr>
            <p:ph type="body" idx="1"/>
          </p:nvPr>
        </p:nvSpPr>
        <p:spPr/>
        <p:txBody>
          <a:bodyPr>
            <a:normAutofit/>
          </a:bodyPr>
          <a:lstStyle/>
          <a:p>
            <a:r>
              <a:rPr lang="en-US" dirty="0"/>
              <a:t>pip is the The Python Package Installer</a:t>
            </a:r>
          </a:p>
          <a:p>
            <a:r>
              <a:rPr lang="en-US" dirty="0"/>
              <a:t>It allows you to install a huge range of external libraries that have been packaged up and that are listed in the Python Package Index</a:t>
            </a:r>
          </a:p>
          <a:p>
            <a:r>
              <a:rPr lang="en-US" dirty="0"/>
              <a:t>You run it from the command line:</a:t>
            </a:r>
          </a:p>
          <a:p>
            <a:pPr lvl="1"/>
            <a:r>
              <a:rPr lang="en-US" dirty="0"/>
              <a:t>pip install </a:t>
            </a:r>
            <a:r>
              <a:rPr lang="en-US" dirty="0" err="1"/>
              <a:t>package_name</a:t>
            </a:r>
            <a:endParaRPr lang="en-US" dirty="0"/>
          </a:p>
          <a:p>
            <a:r>
              <a:rPr lang="en-US" dirty="0"/>
              <a:t>In Google </a:t>
            </a:r>
            <a:r>
              <a:rPr lang="en-US" dirty="0" err="1"/>
              <a:t>Colab</a:t>
            </a:r>
            <a:r>
              <a:rPr lang="en-US" dirty="0"/>
              <a:t>, you can run command line arguments in the Python notebook by prefacing the commands with !:</a:t>
            </a:r>
          </a:p>
          <a:p>
            <a:pPr lvl="1"/>
            <a:r>
              <a:rPr lang="en-US" dirty="0"/>
              <a:t>!pip install </a:t>
            </a:r>
            <a:r>
              <a:rPr lang="en-US" dirty="0" err="1"/>
              <a:t>nltk</a:t>
            </a:r>
            <a:endParaRPr lang="en-US" dirty="0"/>
          </a:p>
        </p:txBody>
      </p:sp>
      <p:sp>
        <p:nvSpPr>
          <p:cNvPr id="3" name="Text Placeholder 2">
            <a:extLst>
              <a:ext uri="{FF2B5EF4-FFF2-40B4-BE49-F238E27FC236}">
                <a16:creationId xmlns:a16="http://schemas.microsoft.com/office/drawing/2014/main" id="{E5C6EF26-E70A-DB49-9E3D-BD5137F2E7ED}"/>
              </a:ext>
            </a:extLst>
          </p:cNvPr>
          <p:cNvSpPr>
            <a:spLocks noGrp="1"/>
          </p:cNvSpPr>
          <p:nvPr>
            <p:ph type="body" idx="2"/>
          </p:nvPr>
        </p:nvSpPr>
        <p:spPr/>
        <p:txBody>
          <a:bodyPr>
            <a:normAutofit lnSpcReduction="10000"/>
          </a:bodyPr>
          <a:lstStyle/>
          <a:p>
            <a:r>
              <a:rPr lang="en-US" dirty="0"/>
              <a:t>Import and pip</a:t>
            </a:r>
          </a:p>
        </p:txBody>
      </p:sp>
    </p:spTree>
    <p:extLst>
      <p:ext uri="{BB962C8B-B14F-4D97-AF65-F5344CB8AC3E}">
        <p14:creationId xmlns:p14="http://schemas.microsoft.com/office/powerpoint/2010/main" val="27571304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961519" y="2663095"/>
            <a:ext cx="5465099" cy="1531809"/>
          </a:xfrm>
          <a:prstGeom prst="rect">
            <a:avLst/>
          </a:prstGeom>
          <a:noFill/>
          <a:ln>
            <a:noFill/>
          </a:ln>
        </p:spPr>
        <p:txBody>
          <a:bodyPr spcFirstLastPara="1" wrap="square" lIns="91425" tIns="45700" rIns="91425" bIns="45700" anchor="t" anchorCtr="0">
            <a:normAutofit/>
          </a:bodyPr>
          <a:lstStyle/>
          <a:p>
            <a:pPr marL="0" lvl="0" indent="0">
              <a:spcBef>
                <a:spcPts val="0"/>
              </a:spcBef>
              <a:buClr>
                <a:schemeClr val="accent1"/>
              </a:buClr>
            </a:pPr>
            <a:r>
              <a:rPr lang="en-US" sz="4800" dirty="0"/>
              <a:t>Functions</a:t>
            </a:r>
            <a:endParaRPr sz="3400" b="1" dirty="0">
              <a:solidFill>
                <a:srgbClr val="370661"/>
              </a:solidFill>
              <a:latin typeface="Open Sans"/>
              <a:ea typeface="Open Sans"/>
              <a:cs typeface="Open Sans"/>
              <a:sym typeface="Open Sans"/>
            </a:endParaRPr>
          </a:p>
        </p:txBody>
      </p:sp>
      <p:pic>
        <p:nvPicPr>
          <p:cNvPr id="2" name="Picture 4" descr="j0133165">
            <a:extLst>
              <a:ext uri="{FF2B5EF4-FFF2-40B4-BE49-F238E27FC236}">
                <a16:creationId xmlns:a16="http://schemas.microsoft.com/office/drawing/2014/main" id="{A0D7E127-9F88-44BE-B158-0A686D0B52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0" y="3124200"/>
            <a:ext cx="4672013" cy="284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25A1EA1-FF57-40FD-B77A-E0345D666C2D}"/>
              </a:ext>
            </a:extLst>
          </p:cNvPr>
          <p:cNvPicPr>
            <a:picLocks noChangeAspect="1"/>
          </p:cNvPicPr>
          <p:nvPr/>
        </p:nvPicPr>
        <p:blipFill>
          <a:blip r:embed="rId4"/>
          <a:stretch>
            <a:fillRect/>
          </a:stretch>
        </p:blipFill>
        <p:spPr>
          <a:xfrm>
            <a:off x="5003006" y="2842632"/>
            <a:ext cx="1371600" cy="905256"/>
          </a:xfrm>
          <a:prstGeom prst="rect">
            <a:avLst/>
          </a:prstGeom>
        </p:spPr>
      </p:pic>
    </p:spTree>
    <p:extLst>
      <p:ext uri="{BB962C8B-B14F-4D97-AF65-F5344CB8AC3E}">
        <p14:creationId xmlns:p14="http://schemas.microsoft.com/office/powerpoint/2010/main" val="3877746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3400" dirty="0"/>
              <a:t>Defining Functions</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549818" y="1137177"/>
            <a:ext cx="10549603" cy="5829272"/>
          </a:xfrm>
        </p:spPr>
        <p:txBody>
          <a:bodyPr>
            <a:normAutofit/>
          </a:bodyPr>
          <a:lstStyle/>
          <a:p>
            <a:pPr indent="-457200" eaLnBrk="0" fontAlgn="base" hangingPunct="0">
              <a:spcBef>
                <a:spcPct val="20000"/>
              </a:spcBef>
              <a:spcAft>
                <a:spcPct val="0"/>
              </a:spcAft>
              <a:buClr>
                <a:srgbClr val="FF0000"/>
              </a:buClr>
              <a:buSzPct val="110000"/>
              <a:buNone/>
            </a:pPr>
            <a:r>
              <a:rPr lang="en-US" dirty="0">
                <a:latin typeface="Arial" pitchFamily="34" charset="0"/>
              </a:rPr>
              <a:t>Function definition begins with </a:t>
            </a:r>
            <a:r>
              <a:rPr lang="en-US" b="1" dirty="0">
                <a:solidFill>
                  <a:srgbClr val="FF6600"/>
                </a:solidFill>
                <a:latin typeface="Courier New" pitchFamily="49" charset="0"/>
              </a:rPr>
              <a:t>def</a:t>
            </a:r>
            <a:r>
              <a:rPr lang="en-US" dirty="0">
                <a:latin typeface="Arial" panose="020B0604020202020204" pitchFamily="34" charset="0"/>
              </a:rPr>
              <a:t>.</a:t>
            </a:r>
          </a:p>
          <a:p>
            <a:pPr indent="-457200" eaLnBrk="0" fontAlgn="base" hangingPunct="0">
              <a:spcBef>
                <a:spcPct val="20000"/>
              </a:spcBef>
              <a:spcAft>
                <a:spcPct val="0"/>
              </a:spcAft>
              <a:buClr>
                <a:srgbClr val="FF0000"/>
              </a:buClr>
              <a:buSzPct val="110000"/>
              <a:buNone/>
            </a:pPr>
            <a:endParaRPr lang="en-US" sz="2400" dirty="0">
              <a:solidFill>
                <a:srgbClr val="660066"/>
              </a:solidFill>
              <a:latin typeface="Courier New" pitchFamily="49"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
        <p:nvSpPr>
          <p:cNvPr id="2" name="Text Box 12">
            <a:extLst>
              <a:ext uri="{FF2B5EF4-FFF2-40B4-BE49-F238E27FC236}">
                <a16:creationId xmlns:a16="http://schemas.microsoft.com/office/drawing/2014/main" id="{3435206F-4F18-48F2-9F72-52DFBB9ADD06}"/>
              </a:ext>
            </a:extLst>
          </p:cNvPr>
          <p:cNvSpPr txBox="1">
            <a:spLocks noChangeArrowheads="1"/>
          </p:cNvSpPr>
          <p:nvPr/>
        </p:nvSpPr>
        <p:spPr bwMode="auto">
          <a:xfrm>
            <a:off x="6124673" y="1175914"/>
            <a:ext cx="4019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2000" dirty="0">
                <a:latin typeface="Arial" pitchFamily="34" charset="0"/>
              </a:rPr>
              <a:t>Function name and its arguments.</a:t>
            </a:r>
            <a:endParaRPr lang="en-US" sz="2000" dirty="0">
              <a:solidFill>
                <a:schemeClr val="hlink"/>
              </a:solidFill>
              <a:latin typeface="Arial" pitchFamily="34" charset="0"/>
            </a:endParaRPr>
          </a:p>
        </p:txBody>
      </p:sp>
      <p:sp>
        <p:nvSpPr>
          <p:cNvPr id="4" name="Rectangle 4">
            <a:extLst>
              <a:ext uri="{FF2B5EF4-FFF2-40B4-BE49-F238E27FC236}">
                <a16:creationId xmlns:a16="http://schemas.microsoft.com/office/drawing/2014/main" id="{C7F7A66C-66EA-458C-9085-930D73081390}"/>
              </a:ext>
            </a:extLst>
          </p:cNvPr>
          <p:cNvSpPr>
            <a:spLocks noChangeArrowheads="1"/>
          </p:cNvSpPr>
          <p:nvPr/>
        </p:nvSpPr>
        <p:spPr bwMode="auto">
          <a:xfrm>
            <a:off x="1906588" y="2209800"/>
            <a:ext cx="647541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1143000" lvl="2" indent="-228600">
              <a:spcBef>
                <a:spcPct val="20000"/>
              </a:spcBef>
            </a:pPr>
            <a:r>
              <a:rPr lang="en-US" sz="2000" b="1" dirty="0" err="1">
                <a:solidFill>
                  <a:srgbClr val="FF6600"/>
                </a:solidFill>
                <a:latin typeface="Courier New" pitchFamily="49" charset="0"/>
              </a:rPr>
              <a:t>def</a:t>
            </a:r>
            <a:r>
              <a:rPr lang="en-US" sz="2000" b="1" dirty="0">
                <a:latin typeface="Courier New" pitchFamily="49" charset="0"/>
              </a:rPr>
              <a:t> </a:t>
            </a:r>
            <a:r>
              <a:rPr lang="en-US" sz="2000" b="1" dirty="0" err="1">
                <a:solidFill>
                  <a:srgbClr val="0070C0"/>
                </a:solidFill>
                <a:latin typeface="Courier New" pitchFamily="49" charset="0"/>
              </a:rPr>
              <a:t>get_final_answer</a:t>
            </a:r>
            <a:r>
              <a:rPr lang="en-US" sz="2000" b="1" dirty="0">
                <a:latin typeface="Courier New" pitchFamily="49" charset="0"/>
              </a:rPr>
              <a:t>(filename):</a:t>
            </a:r>
          </a:p>
          <a:p>
            <a:pPr marL="1143000" lvl="2" indent="-228600">
              <a:spcBef>
                <a:spcPct val="20000"/>
              </a:spcBef>
            </a:pPr>
            <a:r>
              <a:rPr lang="en-US" sz="2000" b="1" dirty="0">
                <a:latin typeface="Courier New" pitchFamily="49" charset="0"/>
              </a:rPr>
              <a:t>	 </a:t>
            </a:r>
            <a:r>
              <a:rPr lang="en-US" sz="2000" b="1" dirty="0">
                <a:solidFill>
                  <a:srgbClr val="008000"/>
                </a:solidFill>
                <a:latin typeface="Courier New" pitchFamily="49" charset="0"/>
              </a:rPr>
              <a:t>"""Documentation String"""</a:t>
            </a:r>
            <a:br>
              <a:rPr lang="en-US" sz="2000" b="1" dirty="0">
                <a:latin typeface="Courier New" pitchFamily="49" charset="0"/>
              </a:rPr>
            </a:br>
            <a:r>
              <a:rPr lang="en-US" sz="2000" b="1" dirty="0">
                <a:latin typeface="Courier New" pitchFamily="49" charset="0"/>
              </a:rPr>
              <a:t> line1</a:t>
            </a:r>
          </a:p>
          <a:p>
            <a:pPr marL="1143000" lvl="2" indent="-228600">
              <a:spcBef>
                <a:spcPct val="20000"/>
              </a:spcBef>
            </a:pPr>
            <a:r>
              <a:rPr lang="en-US" sz="2000" b="1" dirty="0">
                <a:latin typeface="Courier New" pitchFamily="49" charset="0"/>
              </a:rPr>
              <a:t>	 line2</a:t>
            </a:r>
          </a:p>
          <a:p>
            <a:pPr marL="1143000" lvl="2" indent="-228600">
              <a:spcBef>
                <a:spcPct val="20000"/>
              </a:spcBef>
            </a:pPr>
            <a:r>
              <a:rPr lang="en-US" sz="2000" b="1" dirty="0">
                <a:latin typeface="Courier New" pitchFamily="49" charset="0"/>
              </a:rPr>
              <a:t>	 </a:t>
            </a:r>
            <a:r>
              <a:rPr lang="en-US" sz="2000" b="1" dirty="0">
                <a:solidFill>
                  <a:srgbClr val="FF6600"/>
                </a:solidFill>
                <a:latin typeface="Courier New" pitchFamily="49" charset="0"/>
              </a:rPr>
              <a:t>return</a:t>
            </a:r>
            <a:r>
              <a:rPr lang="en-US" sz="2000" b="1" dirty="0">
                <a:latin typeface="Courier New" pitchFamily="49" charset="0"/>
              </a:rPr>
              <a:t> </a:t>
            </a:r>
            <a:r>
              <a:rPr lang="en-US" sz="2000" b="1" dirty="0" err="1">
                <a:latin typeface="Courier New" pitchFamily="49" charset="0"/>
              </a:rPr>
              <a:t>total_counter</a:t>
            </a:r>
            <a:endParaRPr lang="en-US" sz="2000" b="1" dirty="0">
              <a:latin typeface="Courier New" pitchFamily="49" charset="0"/>
            </a:endParaRPr>
          </a:p>
          <a:p>
            <a:pPr marL="1143000" lvl="2" indent="-228600">
              <a:spcBef>
                <a:spcPct val="20000"/>
              </a:spcBef>
            </a:pPr>
            <a:r>
              <a:rPr lang="en-US" sz="2000" b="1" dirty="0">
                <a:solidFill>
                  <a:srgbClr val="FF6600"/>
                </a:solidFill>
                <a:latin typeface="Courier New" pitchFamily="49" charset="0"/>
              </a:rPr>
              <a:t>...</a:t>
            </a:r>
            <a:endParaRPr lang="en-US" sz="2000" b="1" dirty="0">
              <a:latin typeface="Courier New" pitchFamily="49" charset="0"/>
            </a:endParaRPr>
          </a:p>
        </p:txBody>
      </p:sp>
      <p:sp>
        <p:nvSpPr>
          <p:cNvPr id="5" name="Text Box 6">
            <a:extLst>
              <a:ext uri="{FF2B5EF4-FFF2-40B4-BE49-F238E27FC236}">
                <a16:creationId xmlns:a16="http://schemas.microsoft.com/office/drawing/2014/main" id="{EEEFCF9E-1AF7-41F3-862C-74512A8377AC}"/>
              </a:ext>
            </a:extLst>
          </p:cNvPr>
          <p:cNvSpPr txBox="1">
            <a:spLocks noChangeArrowheads="1"/>
          </p:cNvSpPr>
          <p:nvPr/>
        </p:nvSpPr>
        <p:spPr bwMode="auto">
          <a:xfrm>
            <a:off x="549818" y="4800600"/>
            <a:ext cx="38639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2000" dirty="0">
                <a:latin typeface="Arial" pitchFamily="34" charset="0"/>
              </a:rPr>
              <a:t>First line with less </a:t>
            </a:r>
            <a:br>
              <a:rPr lang="en-US" sz="2000" dirty="0">
                <a:latin typeface="Arial" pitchFamily="34" charset="0"/>
              </a:rPr>
            </a:br>
            <a:r>
              <a:rPr lang="en-US" sz="2000" dirty="0">
                <a:latin typeface="Arial" pitchFamily="34" charset="0"/>
              </a:rPr>
              <a:t>indentation is considered to be</a:t>
            </a:r>
            <a:br>
              <a:rPr lang="en-US" sz="2000" dirty="0">
                <a:latin typeface="Arial" pitchFamily="34" charset="0"/>
              </a:rPr>
            </a:br>
            <a:r>
              <a:rPr lang="en-US" sz="2000" dirty="0">
                <a:latin typeface="Arial" pitchFamily="34" charset="0"/>
              </a:rPr>
              <a:t>outside of the function definition.</a:t>
            </a:r>
          </a:p>
        </p:txBody>
      </p:sp>
      <p:sp>
        <p:nvSpPr>
          <p:cNvPr id="6" name="Text Box 16">
            <a:extLst>
              <a:ext uri="{FF2B5EF4-FFF2-40B4-BE49-F238E27FC236}">
                <a16:creationId xmlns:a16="http://schemas.microsoft.com/office/drawing/2014/main" id="{F3A8C2B2-553B-4FF0-BDD9-61301BDDD673}"/>
              </a:ext>
            </a:extLst>
          </p:cNvPr>
          <p:cNvSpPr txBox="1">
            <a:spLocks noChangeArrowheads="1"/>
          </p:cNvSpPr>
          <p:nvPr/>
        </p:nvSpPr>
        <p:spPr bwMode="auto">
          <a:xfrm>
            <a:off x="6343650" y="4833664"/>
            <a:ext cx="40767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r>
              <a:rPr lang="en-US" sz="2000" dirty="0">
                <a:latin typeface="Arial" pitchFamily="34" charset="0"/>
              </a:rPr>
              <a:t>‘return’ indicates the </a:t>
            </a:r>
            <a:br>
              <a:rPr lang="en-US" sz="2000" dirty="0">
                <a:latin typeface="Arial" pitchFamily="34" charset="0"/>
              </a:rPr>
            </a:br>
            <a:r>
              <a:rPr lang="en-US" sz="2000" dirty="0">
                <a:latin typeface="Arial" pitchFamily="34" charset="0"/>
              </a:rPr>
              <a:t>value to be sent back to the caller.</a:t>
            </a:r>
            <a:endParaRPr lang="en-US" sz="2000" dirty="0">
              <a:solidFill>
                <a:schemeClr val="hlink"/>
              </a:solidFill>
              <a:latin typeface="Arial" pitchFamily="34" charset="0"/>
            </a:endParaRPr>
          </a:p>
        </p:txBody>
      </p:sp>
      <p:sp>
        <p:nvSpPr>
          <p:cNvPr id="15" name="Rectangle 3">
            <a:extLst>
              <a:ext uri="{FF2B5EF4-FFF2-40B4-BE49-F238E27FC236}">
                <a16:creationId xmlns:a16="http://schemas.microsoft.com/office/drawing/2014/main" id="{28DF7492-3514-4084-8000-25C17A43451B}"/>
              </a:ext>
            </a:extLst>
          </p:cNvPr>
          <p:cNvSpPr txBox="1">
            <a:spLocks noChangeArrowheads="1"/>
          </p:cNvSpPr>
          <p:nvPr/>
        </p:nvSpPr>
        <p:spPr>
          <a:xfrm>
            <a:off x="2057400" y="5943600"/>
            <a:ext cx="6248400" cy="381000"/>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355600" algn="l" rtl="0">
              <a:lnSpc>
                <a:spcPct val="90000"/>
              </a:lnSpc>
              <a:spcBef>
                <a:spcPts val="1000"/>
              </a:spcBef>
              <a:spcAft>
                <a:spcPts val="0"/>
              </a:spcAft>
              <a:buClr>
                <a:schemeClr val="dk1"/>
              </a:buClr>
              <a:buSzPts val="2000"/>
              <a:buFont typeface="Courier New"/>
              <a:buChar char="o"/>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ctr">
              <a:spcBef>
                <a:spcPct val="0"/>
              </a:spcBef>
              <a:buFont typeface="Symbol" pitchFamily="18" charset="2"/>
              <a:buNone/>
            </a:pPr>
            <a:r>
              <a:rPr lang="en-US" b="1" dirty="0"/>
              <a:t>No declaration of </a:t>
            </a:r>
            <a:r>
              <a:rPr lang="en-US" b="1" u="sng" dirty="0"/>
              <a:t>types</a:t>
            </a:r>
            <a:r>
              <a:rPr lang="en-US" b="1" dirty="0"/>
              <a:t> of arguments or result.</a:t>
            </a:r>
            <a:endParaRPr lang="en-US" sz="2400" b="1" dirty="0"/>
          </a:p>
        </p:txBody>
      </p:sp>
      <p:cxnSp>
        <p:nvCxnSpPr>
          <p:cNvPr id="16" name="Google Shape;76;g92b3bf485b_0_0">
            <a:extLst>
              <a:ext uri="{FF2B5EF4-FFF2-40B4-BE49-F238E27FC236}">
                <a16:creationId xmlns:a16="http://schemas.microsoft.com/office/drawing/2014/main" id="{FBCD1305-529A-455D-A77A-CBDC5C405E50}"/>
              </a:ext>
            </a:extLst>
          </p:cNvPr>
          <p:cNvCxnSpPr>
            <a:cxnSpLocks/>
          </p:cNvCxnSpPr>
          <p:nvPr/>
        </p:nvCxnSpPr>
        <p:spPr>
          <a:xfrm>
            <a:off x="2414773" y="1501949"/>
            <a:ext cx="557027" cy="776168"/>
          </a:xfrm>
          <a:prstGeom prst="straightConnector1">
            <a:avLst/>
          </a:prstGeom>
          <a:noFill/>
          <a:ln w="38100" cap="flat" cmpd="sng">
            <a:solidFill>
              <a:srgbClr val="370661"/>
            </a:solidFill>
            <a:prstDash val="solid"/>
            <a:round/>
            <a:headEnd type="none" w="sm" len="sm"/>
            <a:tailEnd type="triangle" w="med" len="med"/>
          </a:ln>
        </p:spPr>
      </p:cxnSp>
      <p:cxnSp>
        <p:nvCxnSpPr>
          <p:cNvPr id="18" name="Google Shape;76;g92b3bf485b_0_0">
            <a:extLst>
              <a:ext uri="{FF2B5EF4-FFF2-40B4-BE49-F238E27FC236}">
                <a16:creationId xmlns:a16="http://schemas.microsoft.com/office/drawing/2014/main" id="{5EC5405E-6519-47EC-A7DF-9B41E7CE32FD}"/>
              </a:ext>
            </a:extLst>
          </p:cNvPr>
          <p:cNvCxnSpPr>
            <a:cxnSpLocks/>
          </p:cNvCxnSpPr>
          <p:nvPr/>
        </p:nvCxnSpPr>
        <p:spPr>
          <a:xfrm flipH="1">
            <a:off x="5502166" y="1501949"/>
            <a:ext cx="1728972" cy="776168"/>
          </a:xfrm>
          <a:prstGeom prst="straightConnector1">
            <a:avLst/>
          </a:prstGeom>
          <a:noFill/>
          <a:ln w="38100" cap="flat" cmpd="sng">
            <a:solidFill>
              <a:srgbClr val="370661"/>
            </a:solidFill>
            <a:prstDash val="solid"/>
            <a:round/>
            <a:headEnd type="none" w="sm" len="sm"/>
            <a:tailEnd type="triangle" w="med" len="med"/>
          </a:ln>
        </p:spPr>
      </p:cxnSp>
      <p:cxnSp>
        <p:nvCxnSpPr>
          <p:cNvPr id="20" name="Google Shape;76;g92b3bf485b_0_0">
            <a:extLst>
              <a:ext uri="{FF2B5EF4-FFF2-40B4-BE49-F238E27FC236}">
                <a16:creationId xmlns:a16="http://schemas.microsoft.com/office/drawing/2014/main" id="{5FABD9DF-8252-4F85-B678-E0D62DE37DFC}"/>
              </a:ext>
            </a:extLst>
          </p:cNvPr>
          <p:cNvCxnSpPr>
            <a:cxnSpLocks/>
          </p:cNvCxnSpPr>
          <p:nvPr/>
        </p:nvCxnSpPr>
        <p:spPr>
          <a:xfrm flipH="1">
            <a:off x="7126014" y="1474643"/>
            <a:ext cx="2237607" cy="803474"/>
          </a:xfrm>
          <a:prstGeom prst="straightConnector1">
            <a:avLst/>
          </a:prstGeom>
          <a:noFill/>
          <a:ln w="38100" cap="flat" cmpd="sng">
            <a:solidFill>
              <a:srgbClr val="370661"/>
            </a:solidFill>
            <a:prstDash val="solid"/>
            <a:round/>
            <a:headEnd type="none" w="sm" len="sm"/>
            <a:tailEnd type="triangle" w="med" len="med"/>
          </a:ln>
        </p:spPr>
      </p:cxnSp>
      <p:cxnSp>
        <p:nvCxnSpPr>
          <p:cNvPr id="22" name="Google Shape;76;g92b3bf485b_0_0">
            <a:extLst>
              <a:ext uri="{FF2B5EF4-FFF2-40B4-BE49-F238E27FC236}">
                <a16:creationId xmlns:a16="http://schemas.microsoft.com/office/drawing/2014/main" id="{510EA63F-8F2C-4778-BDFE-9AA893F8C42A}"/>
              </a:ext>
            </a:extLst>
          </p:cNvPr>
          <p:cNvCxnSpPr>
            <a:cxnSpLocks/>
          </p:cNvCxnSpPr>
          <p:nvPr/>
        </p:nvCxnSpPr>
        <p:spPr>
          <a:xfrm flipV="1">
            <a:off x="1721090" y="4311869"/>
            <a:ext cx="1250710" cy="526020"/>
          </a:xfrm>
          <a:prstGeom prst="straightConnector1">
            <a:avLst/>
          </a:prstGeom>
          <a:noFill/>
          <a:ln w="38100" cap="flat" cmpd="sng">
            <a:solidFill>
              <a:srgbClr val="370661"/>
            </a:solidFill>
            <a:prstDash val="solid"/>
            <a:round/>
            <a:headEnd type="none" w="sm" len="sm"/>
            <a:tailEnd type="triangle" w="med" len="med"/>
          </a:ln>
        </p:spPr>
      </p:cxnSp>
      <p:cxnSp>
        <p:nvCxnSpPr>
          <p:cNvPr id="24" name="Google Shape;76;g92b3bf485b_0_0">
            <a:extLst>
              <a:ext uri="{FF2B5EF4-FFF2-40B4-BE49-F238E27FC236}">
                <a16:creationId xmlns:a16="http://schemas.microsoft.com/office/drawing/2014/main" id="{EC24643A-0052-4F55-A7F0-A7F664EE8F99}"/>
              </a:ext>
            </a:extLst>
          </p:cNvPr>
          <p:cNvCxnSpPr>
            <a:cxnSpLocks/>
          </p:cNvCxnSpPr>
          <p:nvPr/>
        </p:nvCxnSpPr>
        <p:spPr>
          <a:xfrm flipH="1" flipV="1">
            <a:off x="4012324" y="3899559"/>
            <a:ext cx="2777379" cy="1047156"/>
          </a:xfrm>
          <a:prstGeom prst="straightConnector1">
            <a:avLst/>
          </a:prstGeom>
          <a:noFill/>
          <a:ln w="38100" cap="flat" cmpd="sng">
            <a:solidFill>
              <a:srgbClr val="370661"/>
            </a:solidFill>
            <a:prstDash val="solid"/>
            <a:round/>
            <a:headEnd type="none" w="sm" len="sm"/>
            <a:tailEnd type="triangle" w="med" len="med"/>
          </a:ln>
        </p:spPr>
      </p:cxnSp>
    </p:spTree>
    <p:extLst>
      <p:ext uri="{BB962C8B-B14F-4D97-AF65-F5344CB8AC3E}">
        <p14:creationId xmlns:p14="http://schemas.microsoft.com/office/powerpoint/2010/main" val="23094421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3400" dirty="0">
                <a:solidFill>
                  <a:schemeClr val="accent6">
                    <a:lumMod val="50000"/>
                  </a:schemeClr>
                </a:solidFill>
              </a:rPr>
              <a:t>Function</a:t>
            </a:r>
            <a:r>
              <a:rPr lang="en-US" sz="3400" dirty="0"/>
              <a:t> overloading? No.</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549818" y="1137177"/>
            <a:ext cx="10549603" cy="5829272"/>
          </a:xfrm>
        </p:spPr>
        <p:txBody>
          <a:bodyPr>
            <a:normAutofit/>
          </a:bodyPr>
          <a:lstStyle/>
          <a:p>
            <a:r>
              <a:rPr lang="en-US" dirty="0"/>
              <a:t>Python doesn’t allow function overloading like Java </a:t>
            </a:r>
            <a:r>
              <a:rPr lang="en-US" dirty="0" err="1"/>
              <a:t>deos</a:t>
            </a:r>
            <a:endParaRPr lang="en-US" dirty="0"/>
          </a:p>
          <a:p>
            <a:pPr lvl="1"/>
            <a:r>
              <a:rPr lang="en-US" dirty="0"/>
              <a:t>Unlike Java, a Python function is specified by its name alone</a:t>
            </a:r>
          </a:p>
          <a:p>
            <a:pPr lvl="1">
              <a:spcAft>
                <a:spcPts val="600"/>
              </a:spcAft>
            </a:pPr>
            <a:r>
              <a:rPr lang="en-US" dirty="0"/>
              <a:t>Two different functions can’t have the same name, even if they have different numbers, order, or names of arguments</a:t>
            </a:r>
          </a:p>
          <a:p>
            <a:pPr lvl="1">
              <a:spcAft>
                <a:spcPts val="600"/>
              </a:spcAft>
            </a:pPr>
            <a:r>
              <a:rPr lang="en-US" i="1" dirty="0"/>
              <a:t>But </a:t>
            </a:r>
            <a:r>
              <a:rPr lang="en-US" b="1" i="1" dirty="0"/>
              <a:t>operator</a:t>
            </a:r>
            <a:r>
              <a:rPr lang="en-US" i="1" dirty="0"/>
              <a:t> overloading – overloading +, ==, -, etc. – is possible using special methods on various classes</a:t>
            </a:r>
          </a:p>
          <a:p>
            <a:endParaRPr lang="en-US" dirty="0"/>
          </a:p>
          <a:p>
            <a:endParaRPr lang="en-US" dirty="0"/>
          </a:p>
          <a:p>
            <a:r>
              <a:rPr lang="en-US" dirty="0"/>
              <a:t>There is partial support in Python 3, but I don’t recommend it</a:t>
            </a:r>
          </a:p>
          <a:p>
            <a:pPr lvl="1"/>
            <a:r>
              <a:rPr lang="en-US" dirty="0">
                <a:hlinkClick r:id="rId3"/>
              </a:rPr>
              <a:t>Python 3 – Function Overloading with singledispatch</a:t>
            </a:r>
            <a:endParaRPr lang="en-US" dirty="0"/>
          </a:p>
          <a:p>
            <a:pPr indent="-457200" eaLnBrk="0" fontAlgn="base" hangingPunct="0">
              <a:spcBef>
                <a:spcPct val="20000"/>
              </a:spcBef>
              <a:spcAft>
                <a:spcPct val="0"/>
              </a:spcAft>
              <a:buClr>
                <a:srgbClr val="FF0000"/>
              </a:buClr>
              <a:buSzPct val="110000"/>
              <a:buNone/>
            </a:pPr>
            <a:endParaRPr lang="en-US" sz="2400" dirty="0">
              <a:solidFill>
                <a:srgbClr val="660066"/>
              </a:solidFill>
              <a:latin typeface="Courier New" pitchFamily="49"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Tree>
    <p:extLst>
      <p:ext uri="{BB962C8B-B14F-4D97-AF65-F5344CB8AC3E}">
        <p14:creationId xmlns:p14="http://schemas.microsoft.com/office/powerpoint/2010/main" val="3676605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4000" dirty="0">
                <a:solidFill>
                  <a:schemeClr val="accent6">
                    <a:lumMod val="50000"/>
                  </a:schemeClr>
                </a:solidFill>
              </a:rPr>
              <a:t>Default Values for Arguments</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549818" y="1137177"/>
            <a:ext cx="10549603" cy="5829272"/>
          </a:xfrm>
        </p:spPr>
        <p:txBody>
          <a:bodyPr>
            <a:normAutofit/>
          </a:bodyPr>
          <a:lstStyle/>
          <a:p>
            <a:pPr>
              <a:lnSpc>
                <a:spcPct val="90000"/>
              </a:lnSpc>
            </a:pPr>
            <a:r>
              <a:rPr lang="en-US" dirty="0"/>
              <a:t>You can provide default values for a function’s arguments </a:t>
            </a:r>
          </a:p>
          <a:p>
            <a:pPr>
              <a:lnSpc>
                <a:spcPct val="90000"/>
              </a:lnSpc>
            </a:pPr>
            <a:r>
              <a:rPr lang="en-US" dirty="0"/>
              <a:t>These arguments are optional when the function is called</a:t>
            </a:r>
            <a:endParaRPr lang="en-US" dirty="0">
              <a:latin typeface="Courier New" pitchFamily="49" charset="0"/>
            </a:endParaRPr>
          </a:p>
          <a:p>
            <a:pPr>
              <a:lnSpc>
                <a:spcPct val="90000"/>
              </a:lnSpc>
              <a:buFont typeface="Symbol" pitchFamily="18" charset="2"/>
              <a:buNone/>
            </a:pPr>
            <a:r>
              <a:rPr lang="en-US" dirty="0">
                <a:solidFill>
                  <a:srgbClr val="660033"/>
                </a:solidFill>
                <a:latin typeface="Courier New" pitchFamily="49" charset="0"/>
              </a:rPr>
              <a:t>&gt;&gt;&gt;</a:t>
            </a:r>
            <a:r>
              <a:rPr lang="en-US" dirty="0">
                <a:latin typeface="Courier New" pitchFamily="49" charset="0"/>
              </a:rPr>
              <a:t> </a:t>
            </a:r>
            <a:r>
              <a:rPr lang="en-US" dirty="0">
                <a:solidFill>
                  <a:srgbClr val="FF6600"/>
                </a:solidFill>
                <a:latin typeface="Courier New" pitchFamily="49" charset="0"/>
              </a:rPr>
              <a:t>def</a:t>
            </a:r>
            <a:r>
              <a:rPr lang="en-US" dirty="0">
                <a:latin typeface="Courier New" pitchFamily="49" charset="0"/>
              </a:rPr>
              <a:t> </a:t>
            </a:r>
            <a:r>
              <a:rPr lang="en-US" dirty="0" err="1">
                <a:solidFill>
                  <a:srgbClr val="0070C0"/>
                </a:solidFill>
                <a:latin typeface="Courier New" pitchFamily="49" charset="0"/>
              </a:rPr>
              <a:t>myfun</a:t>
            </a:r>
            <a:r>
              <a:rPr lang="en-US" dirty="0">
                <a:latin typeface="Courier New" pitchFamily="49" charset="0"/>
              </a:rPr>
              <a:t>(b, c=3, d=</a:t>
            </a:r>
            <a:r>
              <a:rPr lang="en-US" dirty="0">
                <a:solidFill>
                  <a:srgbClr val="008000"/>
                </a:solidFill>
                <a:latin typeface="Courier New" pitchFamily="49" charset="0"/>
              </a:rPr>
              <a:t>"hello"</a:t>
            </a:r>
            <a:r>
              <a:rPr lang="en-US" dirty="0">
                <a:latin typeface="Courier New" pitchFamily="49" charset="0"/>
              </a:rPr>
              <a:t>):</a:t>
            </a:r>
          </a:p>
          <a:p>
            <a:pPr>
              <a:lnSpc>
                <a:spcPct val="90000"/>
              </a:lnSpc>
              <a:buFont typeface="Symbol" pitchFamily="18" charset="2"/>
              <a:buNone/>
            </a:pPr>
            <a:r>
              <a:rPr lang="en-US" dirty="0">
                <a:solidFill>
                  <a:srgbClr val="FF6600"/>
                </a:solidFill>
                <a:latin typeface="Courier New" pitchFamily="49" charset="0"/>
              </a:rPr>
              <a:t>		return</a:t>
            </a:r>
            <a:r>
              <a:rPr lang="en-US" dirty="0">
                <a:latin typeface="Courier New" pitchFamily="49" charset="0"/>
              </a:rPr>
              <a:t> b + c</a:t>
            </a:r>
          </a:p>
          <a:p>
            <a:pPr>
              <a:lnSpc>
                <a:spcPct val="90000"/>
              </a:lnSpc>
              <a:buFont typeface="Symbol" pitchFamily="18" charset="2"/>
              <a:buNone/>
            </a:pPr>
            <a:endParaRPr lang="en-US" dirty="0">
              <a:latin typeface="Courier New" pitchFamily="49" charset="0"/>
            </a:endParaRPr>
          </a:p>
          <a:p>
            <a:pPr>
              <a:lnSpc>
                <a:spcPct val="90000"/>
              </a:lnSpc>
              <a:buFont typeface="Symbol" pitchFamily="18" charset="2"/>
              <a:buNone/>
            </a:pPr>
            <a:r>
              <a:rPr lang="en-US" dirty="0">
                <a:solidFill>
                  <a:srgbClr val="660033"/>
                </a:solidFill>
                <a:latin typeface="Courier New" pitchFamily="49" charset="0"/>
              </a:rPr>
              <a:t>&gt;&gt;&gt;</a:t>
            </a:r>
            <a:r>
              <a:rPr lang="en-US" dirty="0">
                <a:latin typeface="Courier New" pitchFamily="49" charset="0"/>
              </a:rPr>
              <a:t> </a:t>
            </a:r>
            <a:r>
              <a:rPr lang="en-US" dirty="0" err="1">
                <a:latin typeface="Courier New" pitchFamily="49" charset="0"/>
              </a:rPr>
              <a:t>myfun</a:t>
            </a:r>
            <a:r>
              <a:rPr lang="en-US" dirty="0">
                <a:latin typeface="Courier New" pitchFamily="49" charset="0"/>
              </a:rPr>
              <a:t>(5,3,</a:t>
            </a:r>
            <a:r>
              <a:rPr lang="en-US" dirty="0">
                <a:solidFill>
                  <a:srgbClr val="008000"/>
                </a:solidFill>
                <a:latin typeface="Courier New" pitchFamily="49" charset="0"/>
              </a:rPr>
              <a:t>"bob"</a:t>
            </a:r>
            <a:r>
              <a:rPr lang="en-US" dirty="0">
                <a:latin typeface="Courier New" pitchFamily="49" charset="0"/>
              </a:rPr>
              <a:t>)</a:t>
            </a:r>
          </a:p>
          <a:p>
            <a:pPr>
              <a:lnSpc>
                <a:spcPct val="90000"/>
              </a:lnSpc>
              <a:buFont typeface="Symbol" pitchFamily="18" charset="2"/>
              <a:buNone/>
            </a:pPr>
            <a:r>
              <a:rPr lang="en-US" dirty="0">
                <a:solidFill>
                  <a:schemeClr val="accent2"/>
                </a:solidFill>
                <a:latin typeface="Courier New" pitchFamily="49" charset="0"/>
              </a:rPr>
              <a:t>8</a:t>
            </a:r>
          </a:p>
          <a:p>
            <a:pPr>
              <a:lnSpc>
                <a:spcPct val="90000"/>
              </a:lnSpc>
              <a:buFont typeface="Symbol" pitchFamily="18" charset="2"/>
              <a:buNone/>
            </a:pPr>
            <a:r>
              <a:rPr lang="en-US" dirty="0">
                <a:solidFill>
                  <a:srgbClr val="660033"/>
                </a:solidFill>
                <a:latin typeface="Courier New" pitchFamily="49" charset="0"/>
              </a:rPr>
              <a:t>&gt;&gt;&gt;</a:t>
            </a:r>
            <a:r>
              <a:rPr lang="en-US" dirty="0">
                <a:latin typeface="Courier New" pitchFamily="49" charset="0"/>
              </a:rPr>
              <a:t> </a:t>
            </a:r>
            <a:r>
              <a:rPr lang="en-US" dirty="0" err="1">
                <a:latin typeface="Courier New" pitchFamily="49" charset="0"/>
              </a:rPr>
              <a:t>myfun</a:t>
            </a:r>
            <a:r>
              <a:rPr lang="en-US" dirty="0">
                <a:latin typeface="Courier New" pitchFamily="49" charset="0"/>
              </a:rPr>
              <a:t>(5,3)</a:t>
            </a:r>
          </a:p>
          <a:p>
            <a:pPr>
              <a:lnSpc>
                <a:spcPct val="90000"/>
              </a:lnSpc>
              <a:buFont typeface="Symbol" pitchFamily="18" charset="2"/>
              <a:buNone/>
            </a:pPr>
            <a:r>
              <a:rPr lang="en-US" dirty="0">
                <a:solidFill>
                  <a:schemeClr val="accent2"/>
                </a:solidFill>
                <a:latin typeface="Courier New" pitchFamily="49" charset="0"/>
              </a:rPr>
              <a:t>8</a:t>
            </a:r>
          </a:p>
          <a:p>
            <a:pPr>
              <a:lnSpc>
                <a:spcPct val="90000"/>
              </a:lnSpc>
              <a:buFont typeface="Symbol" pitchFamily="18" charset="2"/>
              <a:buNone/>
            </a:pPr>
            <a:r>
              <a:rPr lang="en-US" dirty="0">
                <a:solidFill>
                  <a:srgbClr val="660033"/>
                </a:solidFill>
                <a:latin typeface="Courier New" pitchFamily="49" charset="0"/>
              </a:rPr>
              <a:t>&gt;&gt;&gt;</a:t>
            </a:r>
            <a:r>
              <a:rPr lang="en-US" dirty="0">
                <a:latin typeface="Courier New" pitchFamily="49" charset="0"/>
              </a:rPr>
              <a:t> </a:t>
            </a:r>
            <a:r>
              <a:rPr lang="en-US" dirty="0" err="1">
                <a:latin typeface="Courier New" pitchFamily="49" charset="0"/>
              </a:rPr>
              <a:t>myfun</a:t>
            </a:r>
            <a:r>
              <a:rPr lang="en-US" dirty="0">
                <a:latin typeface="Courier New" pitchFamily="49" charset="0"/>
              </a:rPr>
              <a:t>(5)</a:t>
            </a:r>
          </a:p>
          <a:p>
            <a:pPr>
              <a:lnSpc>
                <a:spcPct val="90000"/>
              </a:lnSpc>
              <a:buFont typeface="Symbol" pitchFamily="18" charset="2"/>
              <a:buNone/>
            </a:pPr>
            <a:r>
              <a:rPr lang="en-US" dirty="0">
                <a:solidFill>
                  <a:schemeClr val="accent2"/>
                </a:solidFill>
                <a:latin typeface="Courier New" pitchFamily="49" charset="0"/>
              </a:rPr>
              <a:t>8</a:t>
            </a:r>
          </a:p>
          <a:p>
            <a:pPr>
              <a:lnSpc>
                <a:spcPct val="90000"/>
              </a:lnSpc>
            </a:pPr>
            <a:r>
              <a:rPr lang="en-US" dirty="0"/>
              <a:t>Non-default argument should always precede default arguments; otherwise, it reports </a:t>
            </a:r>
            <a:r>
              <a:rPr lang="en-US" dirty="0" err="1">
                <a:solidFill>
                  <a:schemeClr val="accent2"/>
                </a:solidFill>
                <a:latin typeface="Courier New" panose="02070309020205020404" pitchFamily="49" charset="0"/>
                <a:cs typeface="Courier New" panose="02070309020205020404" pitchFamily="49" charset="0"/>
              </a:rPr>
              <a:t>SyntaxError</a:t>
            </a:r>
            <a:endParaRPr lang="en-US" dirty="0">
              <a:solidFill>
                <a:schemeClr val="accent2"/>
              </a:solidFill>
              <a:latin typeface="Courier New" panose="02070309020205020404" pitchFamily="49" charset="0"/>
              <a:cs typeface="Courier New" panose="02070309020205020404" pitchFamily="49" charset="0"/>
            </a:endParaRPr>
          </a:p>
          <a:p>
            <a:pPr indent="-457200" eaLnBrk="0" fontAlgn="base" hangingPunct="0">
              <a:spcBef>
                <a:spcPct val="20000"/>
              </a:spcBef>
              <a:spcAft>
                <a:spcPct val="0"/>
              </a:spcAft>
              <a:buClr>
                <a:srgbClr val="FF0000"/>
              </a:buClr>
              <a:buSzPct val="110000"/>
              <a:buNone/>
            </a:pPr>
            <a:endParaRPr lang="en-US" sz="2400" dirty="0">
              <a:solidFill>
                <a:srgbClr val="660066"/>
              </a:solidFill>
              <a:latin typeface="Courier New" pitchFamily="49"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Tree>
    <p:extLst>
      <p:ext uri="{BB962C8B-B14F-4D97-AF65-F5344CB8AC3E}">
        <p14:creationId xmlns:p14="http://schemas.microsoft.com/office/powerpoint/2010/main" val="863128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3400" dirty="0">
                <a:solidFill>
                  <a:schemeClr val="accent6">
                    <a:lumMod val="50000"/>
                  </a:schemeClr>
                </a:solidFill>
              </a:rPr>
              <a:t>Keyword Arguments</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549818" y="1137177"/>
            <a:ext cx="10549603" cy="5829272"/>
          </a:xfrm>
        </p:spPr>
        <p:txBody>
          <a:bodyPr>
            <a:normAutofit/>
          </a:bodyPr>
          <a:lstStyle/>
          <a:p>
            <a:pPr>
              <a:lnSpc>
                <a:spcPct val="90000"/>
              </a:lnSpc>
            </a:pPr>
            <a:r>
              <a:rPr lang="en-US" dirty="0"/>
              <a:t>Functions can be called with arguments out of order </a:t>
            </a:r>
          </a:p>
          <a:p>
            <a:pPr>
              <a:lnSpc>
                <a:spcPct val="90000"/>
              </a:lnSpc>
            </a:pPr>
            <a:r>
              <a:rPr lang="en-US" dirty="0"/>
              <a:t>These arguments are specified in the call</a:t>
            </a:r>
          </a:p>
          <a:p>
            <a:pPr>
              <a:lnSpc>
                <a:spcPct val="90000"/>
              </a:lnSpc>
            </a:pPr>
            <a:r>
              <a:rPr lang="en-US" dirty="0"/>
              <a:t>Keyword arguments can be used after all other arguments. </a:t>
            </a:r>
          </a:p>
          <a:p>
            <a:pPr>
              <a:lnSpc>
                <a:spcPct val="90000"/>
              </a:lnSpc>
              <a:buFont typeface="Symbol" pitchFamily="18" charset="2"/>
              <a:buNone/>
            </a:pPr>
            <a:endParaRPr lang="en-US" dirty="0">
              <a:latin typeface="Courier New" pitchFamily="49" charset="0"/>
            </a:endParaRPr>
          </a:p>
          <a:p>
            <a:pPr>
              <a:lnSpc>
                <a:spcPct val="90000"/>
              </a:lnSpc>
              <a:buFont typeface="Symbol" pitchFamily="18" charset="2"/>
              <a:buNone/>
            </a:pPr>
            <a:r>
              <a:rPr lang="en-US" b="1" dirty="0">
                <a:solidFill>
                  <a:srgbClr val="660033"/>
                </a:solidFill>
                <a:latin typeface="Courier New" pitchFamily="49" charset="0"/>
              </a:rPr>
              <a:t>&gt;&gt;&gt;</a:t>
            </a:r>
            <a:r>
              <a:rPr lang="en-US" b="1" dirty="0">
                <a:latin typeface="Courier New" pitchFamily="49" charset="0"/>
              </a:rPr>
              <a:t> </a:t>
            </a:r>
            <a:r>
              <a:rPr lang="en-US" b="1" dirty="0">
                <a:solidFill>
                  <a:srgbClr val="FF6600"/>
                </a:solidFill>
                <a:latin typeface="Courier New" pitchFamily="49" charset="0"/>
              </a:rPr>
              <a:t>def</a:t>
            </a:r>
            <a:r>
              <a:rPr lang="en-US" b="1" dirty="0">
                <a:latin typeface="Courier New" pitchFamily="49" charset="0"/>
              </a:rPr>
              <a:t> </a:t>
            </a:r>
            <a:r>
              <a:rPr lang="en-US" b="1" dirty="0" err="1">
                <a:solidFill>
                  <a:srgbClr val="0070C0"/>
                </a:solidFill>
                <a:latin typeface="Courier New" pitchFamily="49" charset="0"/>
              </a:rPr>
              <a:t>myfun</a:t>
            </a:r>
            <a:r>
              <a:rPr lang="en-US" b="1" dirty="0">
                <a:latin typeface="Courier New" pitchFamily="49" charset="0"/>
              </a:rPr>
              <a:t>(a, b, c):</a:t>
            </a:r>
          </a:p>
          <a:p>
            <a:pPr>
              <a:lnSpc>
                <a:spcPct val="90000"/>
              </a:lnSpc>
              <a:buFont typeface="Symbol" pitchFamily="18" charset="2"/>
              <a:buNone/>
            </a:pPr>
            <a:r>
              <a:rPr lang="en-US" b="1" dirty="0">
                <a:solidFill>
                  <a:srgbClr val="FF6600"/>
                </a:solidFill>
                <a:latin typeface="Courier New" pitchFamily="49" charset="0"/>
              </a:rPr>
              <a:t>		return</a:t>
            </a:r>
            <a:r>
              <a:rPr lang="en-US" b="1" dirty="0">
                <a:latin typeface="Courier New" pitchFamily="49" charset="0"/>
              </a:rPr>
              <a:t> a – b</a:t>
            </a:r>
          </a:p>
          <a:p>
            <a:pPr>
              <a:lnSpc>
                <a:spcPct val="90000"/>
              </a:lnSpc>
              <a:buFont typeface="Symbol" pitchFamily="18" charset="2"/>
              <a:buNone/>
            </a:pPr>
            <a:endParaRPr lang="en-US" b="1" dirty="0">
              <a:latin typeface="Courier New" pitchFamily="49" charset="0"/>
            </a:endParaRPr>
          </a:p>
          <a:p>
            <a:pPr>
              <a:lnSpc>
                <a:spcPct val="90000"/>
              </a:lnSpc>
              <a:buFont typeface="Symbol" pitchFamily="18" charset="2"/>
              <a:buNone/>
            </a:pPr>
            <a:r>
              <a:rPr lang="en-US" b="1" dirty="0">
                <a:solidFill>
                  <a:srgbClr val="660033"/>
                </a:solidFill>
                <a:latin typeface="Courier New" pitchFamily="49" charset="0"/>
              </a:rPr>
              <a:t>&gt;&gt;&gt;</a:t>
            </a:r>
            <a:r>
              <a:rPr lang="en-US" b="1" dirty="0">
                <a:latin typeface="Courier New" pitchFamily="49" charset="0"/>
              </a:rPr>
              <a:t> </a:t>
            </a:r>
            <a:r>
              <a:rPr lang="en-US" b="1" dirty="0" err="1">
                <a:latin typeface="Courier New" pitchFamily="49" charset="0"/>
              </a:rPr>
              <a:t>myfun</a:t>
            </a:r>
            <a:r>
              <a:rPr lang="en-US" b="1" dirty="0">
                <a:latin typeface="Courier New" pitchFamily="49" charset="0"/>
              </a:rPr>
              <a:t>(2, 1, 43)		</a:t>
            </a:r>
            <a:r>
              <a:rPr lang="en-US" b="1" dirty="0">
                <a:solidFill>
                  <a:schemeClr val="accent2"/>
                </a:solidFill>
                <a:latin typeface="Courier New" pitchFamily="49" charset="0"/>
              </a:rPr>
              <a:t># 1</a:t>
            </a:r>
          </a:p>
          <a:p>
            <a:pPr>
              <a:lnSpc>
                <a:spcPct val="90000"/>
              </a:lnSpc>
              <a:buFont typeface="Symbol" pitchFamily="18" charset="2"/>
              <a:buNone/>
            </a:pPr>
            <a:r>
              <a:rPr lang="en-US" b="1" dirty="0">
                <a:solidFill>
                  <a:srgbClr val="660033"/>
                </a:solidFill>
                <a:latin typeface="Courier New" pitchFamily="49" charset="0"/>
              </a:rPr>
              <a:t>&gt;&gt;&gt;</a:t>
            </a:r>
            <a:r>
              <a:rPr lang="en-US" b="1" dirty="0">
                <a:latin typeface="Courier New" pitchFamily="49" charset="0"/>
              </a:rPr>
              <a:t> </a:t>
            </a:r>
            <a:r>
              <a:rPr lang="en-US" b="1" dirty="0" err="1">
                <a:latin typeface="Courier New" pitchFamily="49" charset="0"/>
              </a:rPr>
              <a:t>myfun</a:t>
            </a:r>
            <a:r>
              <a:rPr lang="en-US" b="1" dirty="0">
                <a:latin typeface="Courier New" pitchFamily="49" charset="0"/>
              </a:rPr>
              <a:t>(</a:t>
            </a:r>
            <a:r>
              <a:rPr lang="en-US" b="1" dirty="0">
                <a:solidFill>
                  <a:srgbClr val="C00000"/>
                </a:solidFill>
                <a:latin typeface="Courier New" pitchFamily="49" charset="0"/>
              </a:rPr>
              <a:t>c=43, b=1, a=2</a:t>
            </a:r>
            <a:r>
              <a:rPr lang="en-US" b="1" dirty="0">
                <a:latin typeface="Courier New" pitchFamily="49" charset="0"/>
              </a:rPr>
              <a:t>)	</a:t>
            </a:r>
            <a:r>
              <a:rPr lang="en-US" b="1" dirty="0">
                <a:solidFill>
                  <a:schemeClr val="accent2"/>
                </a:solidFill>
                <a:latin typeface="Courier New" pitchFamily="49" charset="0"/>
              </a:rPr>
              <a:t># 1</a:t>
            </a:r>
          </a:p>
          <a:p>
            <a:pPr>
              <a:lnSpc>
                <a:spcPct val="90000"/>
              </a:lnSpc>
              <a:buFont typeface="Symbol" pitchFamily="18" charset="2"/>
              <a:buNone/>
            </a:pPr>
            <a:r>
              <a:rPr lang="en-US" b="1" dirty="0">
                <a:solidFill>
                  <a:srgbClr val="660033"/>
                </a:solidFill>
                <a:latin typeface="Courier New" pitchFamily="49" charset="0"/>
              </a:rPr>
              <a:t>&gt;&gt;&gt;</a:t>
            </a:r>
            <a:r>
              <a:rPr lang="en-US" b="1" dirty="0">
                <a:latin typeface="Courier New" pitchFamily="49" charset="0"/>
              </a:rPr>
              <a:t> </a:t>
            </a:r>
            <a:r>
              <a:rPr lang="en-US" b="1" dirty="0" err="1">
                <a:latin typeface="Courier New" pitchFamily="49" charset="0"/>
              </a:rPr>
              <a:t>myfun</a:t>
            </a:r>
            <a:r>
              <a:rPr lang="en-US" b="1" dirty="0">
                <a:latin typeface="Courier New" pitchFamily="49" charset="0"/>
              </a:rPr>
              <a:t>(2, </a:t>
            </a:r>
            <a:r>
              <a:rPr lang="en-US" b="1" dirty="0">
                <a:solidFill>
                  <a:srgbClr val="C00000"/>
                </a:solidFill>
                <a:latin typeface="Courier New" pitchFamily="49" charset="0"/>
              </a:rPr>
              <a:t>c=43, b=1</a:t>
            </a:r>
            <a:r>
              <a:rPr lang="en-US" b="1" dirty="0">
                <a:latin typeface="Courier New" pitchFamily="49" charset="0"/>
              </a:rPr>
              <a:t>)	</a:t>
            </a:r>
            <a:r>
              <a:rPr lang="en-US" b="1" dirty="0">
                <a:solidFill>
                  <a:schemeClr val="accent2"/>
                </a:solidFill>
                <a:latin typeface="Courier New" pitchFamily="49" charset="0"/>
              </a:rPr>
              <a:t># 1</a:t>
            </a:r>
          </a:p>
          <a:p>
            <a:pPr>
              <a:lnSpc>
                <a:spcPct val="90000"/>
              </a:lnSpc>
              <a:buFont typeface="Symbol" pitchFamily="18" charset="2"/>
              <a:buNone/>
            </a:pPr>
            <a:r>
              <a:rPr lang="en-US" b="1" dirty="0">
                <a:latin typeface="Courier New" pitchFamily="49" charset="0"/>
              </a:rPr>
              <a:t>&gt;&gt;&gt; </a:t>
            </a:r>
            <a:r>
              <a:rPr lang="en-US" b="1" dirty="0" err="1">
                <a:latin typeface="Courier New" pitchFamily="49" charset="0"/>
              </a:rPr>
              <a:t>myfun</a:t>
            </a:r>
            <a:r>
              <a:rPr lang="en-US" b="1" dirty="0">
                <a:latin typeface="Courier New" pitchFamily="49" charset="0"/>
              </a:rPr>
              <a:t>(a=2, b=3, 5)</a:t>
            </a:r>
          </a:p>
          <a:p>
            <a:pPr marL="0" indent="0">
              <a:buNone/>
            </a:pPr>
            <a:r>
              <a:rPr lang="en-US" b="1" dirty="0">
                <a:solidFill>
                  <a:schemeClr val="accent2"/>
                </a:solidFill>
                <a:latin typeface="Courier" pitchFamily="2" charset="0"/>
              </a:rPr>
              <a:t>  </a:t>
            </a:r>
            <a:r>
              <a:rPr lang="en-US" b="1" dirty="0">
                <a:solidFill>
                  <a:schemeClr val="accent2"/>
                </a:solidFill>
                <a:latin typeface="Courier New" panose="02070309020205020404" pitchFamily="49" charset="0"/>
                <a:cs typeface="Courier New" panose="02070309020205020404" pitchFamily="49" charset="0"/>
              </a:rPr>
              <a:t>File "&lt;stdin&gt;", line 1</a:t>
            </a:r>
          </a:p>
          <a:p>
            <a:pPr marL="0" indent="0">
              <a:buNone/>
            </a:pPr>
            <a:r>
              <a:rPr lang="en-US" b="1" dirty="0" err="1">
                <a:solidFill>
                  <a:schemeClr val="accent2"/>
                </a:solidFill>
                <a:latin typeface="Courier New" panose="02070309020205020404" pitchFamily="49" charset="0"/>
                <a:cs typeface="Courier New" panose="02070309020205020404" pitchFamily="49" charset="0"/>
              </a:rPr>
              <a:t>SyntaxError</a:t>
            </a:r>
            <a:r>
              <a:rPr lang="en-US" b="1" dirty="0">
                <a:solidFill>
                  <a:schemeClr val="accent2"/>
                </a:solidFill>
                <a:latin typeface="Courier New" panose="02070309020205020404" pitchFamily="49" charset="0"/>
                <a:cs typeface="Courier New" panose="02070309020205020404" pitchFamily="49" charset="0"/>
              </a:rPr>
              <a:t>: positional argument follows keyword argument</a:t>
            </a:r>
          </a:p>
          <a:p>
            <a:pPr indent="-457200" eaLnBrk="0" fontAlgn="base" hangingPunct="0">
              <a:spcBef>
                <a:spcPct val="20000"/>
              </a:spcBef>
              <a:spcAft>
                <a:spcPct val="0"/>
              </a:spcAft>
              <a:buClr>
                <a:srgbClr val="FF0000"/>
              </a:buClr>
              <a:buSzPct val="110000"/>
              <a:buNone/>
            </a:pPr>
            <a:endParaRPr lang="en-US" sz="2400" dirty="0">
              <a:solidFill>
                <a:srgbClr val="660066"/>
              </a:solidFill>
              <a:latin typeface="Courier New" pitchFamily="49"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Tree>
    <p:extLst>
      <p:ext uri="{BB962C8B-B14F-4D97-AF65-F5344CB8AC3E}">
        <p14:creationId xmlns:p14="http://schemas.microsoft.com/office/powerpoint/2010/main" val="13693497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3400" dirty="0"/>
              <a:t>*</a:t>
            </a:r>
            <a:r>
              <a:rPr lang="en-US" sz="3400" dirty="0" err="1"/>
              <a:t>args</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549818" y="1338546"/>
            <a:ext cx="10549603" cy="5829272"/>
          </a:xfrm>
        </p:spPr>
        <p:txBody>
          <a:bodyPr>
            <a:normAutofit/>
          </a:bodyPr>
          <a:lstStyle/>
          <a:p>
            <a:r>
              <a:rPr lang="en-US" dirty="0"/>
              <a:t>Suppose you want to accept a variable number of </a:t>
            </a:r>
            <a:r>
              <a:rPr lang="en-US" dirty="0">
                <a:solidFill>
                  <a:srgbClr val="FF0000"/>
                </a:solidFill>
              </a:rPr>
              <a:t>non-keyword</a:t>
            </a:r>
            <a:r>
              <a:rPr lang="en-US" dirty="0"/>
              <a:t> arguments to your function.</a:t>
            </a:r>
            <a:endParaRPr lang="en-US" sz="2000" dirty="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def </a:t>
            </a:r>
            <a:r>
              <a:rPr lang="en-US" sz="2000" b="1" dirty="0" err="1">
                <a:latin typeface="Courier New" charset="0"/>
                <a:ea typeface="Courier New" charset="0"/>
                <a:cs typeface="Courier New" charset="0"/>
              </a:rPr>
              <a:t>print_everything</a:t>
            </a:r>
            <a:r>
              <a:rPr lang="en-US" sz="2000" b="1" dirty="0">
                <a:solidFill>
                  <a:srgbClr val="C00000"/>
                </a:solidFill>
                <a:latin typeface="Courier New" charset="0"/>
                <a:ea typeface="Courier New" charset="0"/>
                <a:cs typeface="Courier New" charset="0"/>
              </a:rPr>
              <a:t>(*</a:t>
            </a:r>
            <a:r>
              <a:rPr lang="en-US" sz="2000" b="1" dirty="0" err="1">
                <a:solidFill>
                  <a:srgbClr val="C00000"/>
                </a:solidFill>
                <a:latin typeface="Courier New" charset="0"/>
                <a:ea typeface="Courier New" charset="0"/>
                <a:cs typeface="Courier New" charset="0"/>
              </a:rPr>
              <a:t>args</a:t>
            </a:r>
            <a:r>
              <a:rPr lang="en-US" sz="2000" b="1" dirty="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args</a:t>
            </a:r>
            <a:r>
              <a:rPr lang="en-US" sz="2000" b="1" dirty="0">
                <a:latin typeface="Courier New" charset="0"/>
                <a:ea typeface="Courier New" charset="0"/>
                <a:cs typeface="Courier New" charset="0"/>
              </a:rPr>
              <a:t> is a tuple of arguments passed to the </a:t>
            </a:r>
            <a:r>
              <a:rPr lang="en-US" sz="2000" b="1" dirty="0" err="1">
                <a:latin typeface="Courier New" charset="0"/>
                <a:ea typeface="Courier New" charset="0"/>
                <a:cs typeface="Courier New" charset="0"/>
              </a:rPr>
              <a:t>fn</a:t>
            </a:r>
            <a:r>
              <a:rPr lang="en-US" sz="2000" b="1" dirty="0">
                <a:latin typeface="Courier New" charset="0"/>
                <a:ea typeface="Courier New" charset="0"/>
                <a:cs typeface="Courier New" charset="0"/>
              </a:rPr>
              <a:t>"""</a:t>
            </a:r>
          </a:p>
          <a:p>
            <a:pPr marL="0" indent="0">
              <a:buNone/>
            </a:pPr>
            <a:r>
              <a:rPr lang="en-US" sz="2000" b="1" dirty="0">
                <a:latin typeface="Courier New" charset="0"/>
                <a:ea typeface="Courier New" charset="0"/>
                <a:cs typeface="Courier New" charset="0"/>
              </a:rPr>
              <a:t>    for count, thing in enumerate(</a:t>
            </a:r>
            <a:r>
              <a:rPr lang="en-US" sz="2000" b="1" dirty="0" err="1">
                <a:latin typeface="Courier New" charset="0"/>
                <a:ea typeface="Courier New" charset="0"/>
                <a:cs typeface="Courier New" charset="0"/>
              </a:rPr>
              <a:t>args</a:t>
            </a:r>
            <a:r>
              <a:rPr lang="en-US" sz="2000" b="1" dirty="0">
                <a:latin typeface="Courier New" charset="0"/>
                <a:ea typeface="Courier New" charset="0"/>
                <a:cs typeface="Courier New" charset="0"/>
              </a:rPr>
              <a:t>):</a:t>
            </a:r>
          </a:p>
          <a:p>
            <a:pPr marL="0" indent="0">
              <a:buNone/>
            </a:pPr>
            <a:r>
              <a:rPr lang="en-US" sz="2000" b="1" dirty="0">
                <a:latin typeface="Courier New" charset="0"/>
                <a:ea typeface="Courier New" charset="0"/>
                <a:cs typeface="Courier New" charset="0"/>
              </a:rPr>
              <a:t>        print('{0}. {1}'.format(count, thing))</a:t>
            </a:r>
            <a:br>
              <a:rPr lang="en-US" sz="2000" b="1" dirty="0">
                <a:latin typeface="Courier New" charset="0"/>
                <a:ea typeface="Courier New" charset="0"/>
                <a:cs typeface="Courier New" charset="0"/>
              </a:rPr>
            </a:br>
            <a:endParaRPr lang="en-US" sz="900" b="1" dirty="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&gt;&gt;&gt; </a:t>
            </a:r>
            <a:r>
              <a:rPr lang="en-US" sz="2000" b="1" dirty="0" err="1">
                <a:latin typeface="Courier New" charset="0"/>
                <a:ea typeface="Courier New" charset="0"/>
                <a:cs typeface="Courier New" charset="0"/>
              </a:rPr>
              <a:t>lst</a:t>
            </a:r>
            <a:r>
              <a:rPr lang="en-US" sz="2000" b="1" dirty="0">
                <a:latin typeface="Courier New" charset="0"/>
                <a:ea typeface="Courier New" charset="0"/>
                <a:cs typeface="Courier New" charset="0"/>
              </a:rPr>
              <a:t> = ['a', 'b', 'c']</a:t>
            </a:r>
            <a:endParaRPr lang="en-US" sz="1050" b="1" dirty="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&gt;&gt;&gt; </a:t>
            </a:r>
            <a:r>
              <a:rPr lang="en-US" sz="2000" b="1" dirty="0" err="1">
                <a:latin typeface="Courier New" charset="0"/>
                <a:ea typeface="Courier New" charset="0"/>
                <a:cs typeface="Courier New" charset="0"/>
              </a:rPr>
              <a:t>print_everything</a:t>
            </a:r>
            <a:r>
              <a:rPr lang="en-US" sz="2000" b="1" dirty="0">
                <a:latin typeface="Courier New" charset="0"/>
                <a:ea typeface="Courier New" charset="0"/>
                <a:cs typeface="Courier New" charset="0"/>
              </a:rPr>
              <a:t>('a', ’b', 'c') </a:t>
            </a:r>
          </a:p>
          <a:p>
            <a:pPr marL="0" indent="0">
              <a:buNone/>
            </a:pPr>
            <a:r>
              <a:rPr lang="en-US" sz="2000" b="1" dirty="0">
                <a:solidFill>
                  <a:schemeClr val="accent2"/>
                </a:solidFill>
                <a:latin typeface="Courier New" charset="0"/>
                <a:ea typeface="Courier New" charset="0"/>
                <a:cs typeface="Courier New" charset="0"/>
              </a:rPr>
              <a:t>0. a </a:t>
            </a:r>
          </a:p>
          <a:p>
            <a:pPr marL="0" indent="0">
              <a:buNone/>
            </a:pPr>
            <a:r>
              <a:rPr lang="en-US" sz="2000" b="1" dirty="0">
                <a:solidFill>
                  <a:schemeClr val="accent2"/>
                </a:solidFill>
                <a:latin typeface="Courier New" charset="0"/>
                <a:ea typeface="Courier New" charset="0"/>
                <a:cs typeface="Courier New" charset="0"/>
              </a:rPr>
              <a:t>1. b </a:t>
            </a:r>
          </a:p>
          <a:p>
            <a:pPr marL="0" lvl="0" indent="0">
              <a:buNone/>
            </a:pPr>
            <a:r>
              <a:rPr lang="en-US" sz="2000" b="1" dirty="0">
                <a:solidFill>
                  <a:schemeClr val="accent2"/>
                </a:solidFill>
                <a:latin typeface="Courier New" charset="0"/>
                <a:ea typeface="Courier New" charset="0"/>
                <a:cs typeface="Courier New" charset="0"/>
              </a:rPr>
              <a:t>2. c</a:t>
            </a:r>
          </a:p>
          <a:p>
            <a:pPr marL="0" indent="0">
              <a:buNone/>
            </a:pPr>
            <a:r>
              <a:rPr lang="en-US" sz="2000" b="1" dirty="0">
                <a:latin typeface="Courier New" charset="0"/>
                <a:ea typeface="Courier New" charset="0"/>
                <a:cs typeface="Courier New" charset="0"/>
              </a:rPr>
              <a:t>&gt;&gt;&gt; </a:t>
            </a:r>
            <a:r>
              <a:rPr lang="en-US" sz="2000" b="1" dirty="0" err="1">
                <a:latin typeface="Courier New" charset="0"/>
                <a:ea typeface="Courier New" charset="0"/>
                <a:cs typeface="Courier New" charset="0"/>
              </a:rPr>
              <a:t>print_everything</a:t>
            </a:r>
            <a:r>
              <a:rPr lang="en-US" sz="2000" b="1" dirty="0">
                <a:latin typeface="Courier New" charset="0"/>
                <a:ea typeface="Courier New" charset="0"/>
                <a:cs typeface="Courier New" charset="0"/>
              </a:rPr>
              <a:t>(</a:t>
            </a:r>
            <a:r>
              <a:rPr lang="en-US" sz="2000" b="1" dirty="0">
                <a:solidFill>
                  <a:srgbClr val="C00000"/>
                </a:solidFill>
                <a:latin typeface="Courier New" charset="0"/>
                <a:ea typeface="Courier New" charset="0"/>
                <a:cs typeface="Courier New" charset="0"/>
              </a:rPr>
              <a:t>*</a:t>
            </a:r>
            <a:r>
              <a:rPr lang="en-US" sz="2000" b="1" dirty="0" err="1">
                <a:solidFill>
                  <a:srgbClr val="C00000"/>
                </a:solidFill>
                <a:latin typeface="Courier New" charset="0"/>
                <a:ea typeface="Courier New" charset="0"/>
                <a:cs typeface="Courier New" charset="0"/>
              </a:rPr>
              <a:t>lst</a:t>
            </a:r>
            <a:r>
              <a:rPr lang="en-US" sz="2000" b="1" dirty="0">
                <a:latin typeface="Courier New" charset="0"/>
                <a:ea typeface="Courier New" charset="0"/>
                <a:cs typeface="Courier New" charset="0"/>
              </a:rPr>
              <a:t>) </a:t>
            </a:r>
            <a:r>
              <a:rPr lang="en-US" sz="2000" b="1" dirty="0">
                <a:solidFill>
                  <a:schemeClr val="accent2"/>
                </a:solidFill>
                <a:latin typeface="Courier New" charset="0"/>
                <a:ea typeface="Courier New" charset="0"/>
                <a:cs typeface="Courier New" charset="0"/>
              </a:rPr>
              <a:t># Same results as above</a:t>
            </a:r>
          </a:p>
          <a:p>
            <a:pPr indent="-457200" eaLnBrk="0" fontAlgn="base" hangingPunct="0">
              <a:spcBef>
                <a:spcPct val="20000"/>
              </a:spcBef>
              <a:spcAft>
                <a:spcPct val="0"/>
              </a:spcAft>
              <a:buClr>
                <a:srgbClr val="FF0000"/>
              </a:buClr>
              <a:buSzPct val="110000"/>
              <a:buNone/>
            </a:pPr>
            <a:endParaRPr lang="en-US" sz="2400" dirty="0">
              <a:solidFill>
                <a:srgbClr val="660066"/>
              </a:solidFill>
              <a:latin typeface="Courier New" pitchFamily="49"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pic>
        <p:nvPicPr>
          <p:cNvPr id="2" name="Picture 1">
            <a:extLst>
              <a:ext uri="{FF2B5EF4-FFF2-40B4-BE49-F238E27FC236}">
                <a16:creationId xmlns:a16="http://schemas.microsoft.com/office/drawing/2014/main" id="{920CAD8F-6E4F-48E0-B984-2D76450295EB}"/>
              </a:ext>
            </a:extLst>
          </p:cNvPr>
          <p:cNvPicPr>
            <a:picLocks noChangeAspect="1"/>
          </p:cNvPicPr>
          <p:nvPr/>
        </p:nvPicPr>
        <p:blipFill>
          <a:blip r:embed="rId3"/>
          <a:stretch>
            <a:fillRect/>
          </a:stretch>
        </p:blipFill>
        <p:spPr>
          <a:xfrm>
            <a:off x="2690231" y="63479"/>
            <a:ext cx="1265663" cy="1265663"/>
          </a:xfrm>
          <a:prstGeom prst="rect">
            <a:avLst/>
          </a:prstGeom>
        </p:spPr>
      </p:pic>
    </p:spTree>
    <p:extLst>
      <p:ext uri="{BB962C8B-B14F-4D97-AF65-F5344CB8AC3E}">
        <p14:creationId xmlns:p14="http://schemas.microsoft.com/office/powerpoint/2010/main" val="2706925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DD5113-1D5D-974B-B85D-C71A219E5448}"/>
              </a:ext>
            </a:extLst>
          </p:cNvPr>
          <p:cNvSpPr>
            <a:spLocks noGrp="1"/>
          </p:cNvSpPr>
          <p:nvPr>
            <p:ph type="title"/>
          </p:nvPr>
        </p:nvSpPr>
        <p:spPr/>
        <p:txBody>
          <a:bodyPr/>
          <a:lstStyle/>
          <a:p>
            <a:r>
              <a:rPr lang="en-US" dirty="0"/>
              <a:t>Ralph Waldo Emerson</a:t>
            </a:r>
          </a:p>
        </p:txBody>
      </p:sp>
      <p:pic>
        <p:nvPicPr>
          <p:cNvPr id="6" name="Content Placeholder 5">
            <a:extLst>
              <a:ext uri="{FF2B5EF4-FFF2-40B4-BE49-F238E27FC236}">
                <a16:creationId xmlns:a16="http://schemas.microsoft.com/office/drawing/2014/main" id="{E034DD03-B292-3542-B3D3-27CCC3D332CB}"/>
              </a:ext>
            </a:extLst>
          </p:cNvPr>
          <p:cNvPicPr>
            <a:picLocks noGrp="1" noChangeAspect="1"/>
          </p:cNvPicPr>
          <p:nvPr>
            <p:ph sz="half" idx="1"/>
          </p:nvPr>
        </p:nvPicPr>
        <p:blipFill>
          <a:blip r:embed="rId2"/>
          <a:stretch>
            <a:fillRect/>
          </a:stretch>
        </p:blipFill>
        <p:spPr>
          <a:xfrm>
            <a:off x="547589" y="1825624"/>
            <a:ext cx="2719586" cy="4351338"/>
          </a:xfrm>
        </p:spPr>
      </p:pic>
      <p:sp>
        <p:nvSpPr>
          <p:cNvPr id="3" name="Text Placeholder 2">
            <a:extLst>
              <a:ext uri="{FF2B5EF4-FFF2-40B4-BE49-F238E27FC236}">
                <a16:creationId xmlns:a16="http://schemas.microsoft.com/office/drawing/2014/main" id="{9098539D-71D4-604D-B26E-1222598001E1}"/>
              </a:ext>
            </a:extLst>
          </p:cNvPr>
          <p:cNvSpPr>
            <a:spLocks noGrp="1"/>
          </p:cNvSpPr>
          <p:nvPr>
            <p:ph sz="half" idx="2"/>
          </p:nvPr>
        </p:nvSpPr>
        <p:spPr>
          <a:xfrm>
            <a:off x="3607594" y="1825624"/>
            <a:ext cx="7746206" cy="4460875"/>
          </a:xfrm>
        </p:spPr>
        <p:txBody>
          <a:bodyPr>
            <a:normAutofit/>
          </a:bodyPr>
          <a:lstStyle/>
          <a:p>
            <a:r>
              <a:rPr lang="en-US" dirty="0"/>
              <a:t>“A </a:t>
            </a:r>
            <a:r>
              <a:rPr lang="en-US" b="1" dirty="0"/>
              <a:t>foolish consistency is the hobgoblin of little minds</a:t>
            </a:r>
            <a:r>
              <a:rPr lang="en-US" dirty="0"/>
              <a:t>, adored by little statesmen and philosophers and divines. With consistency a great soul has simply nothing to do. He may as well concern himself with his shadow on the wall. Speak what you think now in hard words, and tomorrow speak what tomorrow thinks in hard words again, though it contradict everything you said today. —'Ah, so you shall be sure to be misunderstood.'— Is it so bad, then, to be misunderstood? Pythagoras was misunderstood, and Socrates, and Jesus, and Luther, and Copernicus, and Galileo, and Newton, and every pure and wise spirit that ever took flesh. To be great is to be misunderstood.”</a:t>
            </a:r>
          </a:p>
        </p:txBody>
      </p:sp>
    </p:spTree>
    <p:extLst>
      <p:ext uri="{BB962C8B-B14F-4D97-AF65-F5344CB8AC3E}">
        <p14:creationId xmlns:p14="http://schemas.microsoft.com/office/powerpoint/2010/main" val="13437629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3400" dirty="0"/>
              <a:t>**</a:t>
            </a:r>
            <a:r>
              <a:rPr lang="en-US" sz="3400" dirty="0" err="1"/>
              <a:t>kwargs</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604997" y="1228544"/>
            <a:ext cx="10549603" cy="5829272"/>
          </a:xfrm>
        </p:spPr>
        <p:txBody>
          <a:bodyPr>
            <a:normAutofit/>
          </a:bodyPr>
          <a:lstStyle/>
          <a:p>
            <a:r>
              <a:rPr lang="en-US" dirty="0"/>
              <a:t>Suppose you want to accept a variable number of </a:t>
            </a:r>
            <a:r>
              <a:rPr lang="en-US" dirty="0">
                <a:solidFill>
                  <a:srgbClr val="FF0000"/>
                </a:solidFill>
              </a:rPr>
              <a:t>keyword</a:t>
            </a:r>
            <a:r>
              <a:rPr lang="en-US" dirty="0"/>
              <a:t> arguments to your function.</a:t>
            </a:r>
            <a:endParaRPr lang="en-US" sz="2000" dirty="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def </a:t>
            </a:r>
            <a:r>
              <a:rPr lang="en-US" sz="2000" b="1" dirty="0" err="1">
                <a:latin typeface="Courier New" charset="0"/>
                <a:ea typeface="Courier New" charset="0"/>
                <a:cs typeface="Courier New" charset="0"/>
              </a:rPr>
              <a:t>print_keyword_args</a:t>
            </a:r>
            <a:r>
              <a:rPr lang="en-US" sz="2000" b="1" dirty="0">
                <a:latin typeface="Courier New" charset="0"/>
                <a:ea typeface="Courier New" charset="0"/>
                <a:cs typeface="Courier New" charset="0"/>
              </a:rPr>
              <a:t>(</a:t>
            </a:r>
            <a:r>
              <a:rPr lang="en-US" sz="2000" b="1" dirty="0">
                <a:solidFill>
                  <a:srgbClr val="C00000"/>
                </a:solidFill>
                <a:latin typeface="Courier New" charset="0"/>
                <a:ea typeface="Courier New" charset="0"/>
                <a:cs typeface="Courier New" charset="0"/>
              </a:rPr>
              <a:t>**</a:t>
            </a:r>
            <a:r>
              <a:rPr lang="en-US" sz="2000" b="1" dirty="0" err="1">
                <a:solidFill>
                  <a:srgbClr val="C00000"/>
                </a:solidFill>
                <a:latin typeface="Courier New" charset="0"/>
                <a:ea typeface="Courier New" charset="0"/>
                <a:cs typeface="Courier New" charset="0"/>
              </a:rPr>
              <a:t>kwargs</a:t>
            </a:r>
            <a:r>
              <a:rPr lang="en-US" sz="2000" b="1" dirty="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 </a:t>
            </a:r>
            <a:r>
              <a:rPr lang="en-US" sz="2000" b="1" dirty="0" err="1">
                <a:latin typeface="Courier New" charset="0"/>
                <a:ea typeface="Courier New" charset="0"/>
                <a:cs typeface="Courier New" charset="0"/>
              </a:rPr>
              <a:t>kwargs</a:t>
            </a:r>
            <a:r>
              <a:rPr lang="en-US" sz="2000" b="1" dirty="0">
                <a:latin typeface="Courier New" charset="0"/>
                <a:ea typeface="Courier New" charset="0"/>
                <a:cs typeface="Courier New" charset="0"/>
              </a:rPr>
              <a:t> is a </a:t>
            </a:r>
            <a:r>
              <a:rPr lang="en-US" sz="2000" b="1" dirty="0" err="1">
                <a:latin typeface="Courier New" charset="0"/>
                <a:ea typeface="Courier New" charset="0"/>
                <a:cs typeface="Courier New" charset="0"/>
              </a:rPr>
              <a:t>dict</a:t>
            </a:r>
            <a:r>
              <a:rPr lang="en-US" sz="2000" b="1" dirty="0">
                <a:latin typeface="Courier New" charset="0"/>
                <a:ea typeface="Courier New" charset="0"/>
                <a:cs typeface="Courier New" charset="0"/>
              </a:rPr>
              <a:t> of the keyword </a:t>
            </a:r>
            <a:r>
              <a:rPr lang="en-US" sz="2000" b="1" dirty="0" err="1">
                <a:latin typeface="Courier New" charset="0"/>
                <a:ea typeface="Courier New" charset="0"/>
                <a:cs typeface="Courier New" charset="0"/>
              </a:rPr>
              <a:t>args</a:t>
            </a:r>
            <a:r>
              <a:rPr lang="en-US" sz="2000" b="1" dirty="0">
                <a:latin typeface="Courier New" charset="0"/>
                <a:ea typeface="Courier New" charset="0"/>
                <a:cs typeface="Courier New" charset="0"/>
              </a:rPr>
              <a:t> passed to the </a:t>
            </a:r>
            <a:r>
              <a:rPr lang="en-US" sz="2000" b="1" dirty="0" err="1">
                <a:latin typeface="Courier New" charset="0"/>
                <a:ea typeface="Courier New" charset="0"/>
                <a:cs typeface="Courier New" charset="0"/>
              </a:rPr>
              <a:t>fn</a:t>
            </a:r>
            <a:endParaRPr lang="en-US" sz="2000" b="1" dirty="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    for key, value in </a:t>
            </a:r>
            <a:r>
              <a:rPr lang="en-US" sz="2000" b="1" dirty="0" err="1">
                <a:latin typeface="Courier New" charset="0"/>
                <a:ea typeface="Courier New" charset="0"/>
                <a:cs typeface="Courier New" charset="0"/>
              </a:rPr>
              <a:t>kwargs.items</a:t>
            </a:r>
            <a:r>
              <a:rPr lang="en-US" sz="2000" b="1" dirty="0">
                <a:latin typeface="Courier New" charset="0"/>
                <a:ea typeface="Courier New" charset="0"/>
                <a:cs typeface="Courier New" charset="0"/>
              </a:rPr>
              <a:t>(): #.items() is list</a:t>
            </a:r>
          </a:p>
          <a:p>
            <a:pPr marL="0" indent="0">
              <a:buNone/>
            </a:pPr>
            <a:r>
              <a:rPr lang="en-US" sz="2000" b="1" dirty="0">
                <a:latin typeface="Courier New" charset="0"/>
                <a:ea typeface="Courier New" charset="0"/>
                <a:cs typeface="Courier New" charset="0"/>
              </a:rPr>
              <a:t>        print("%s = %s" % (key, value))</a:t>
            </a:r>
            <a:endParaRPr lang="en-US" sz="1200" b="1" dirty="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&gt;&gt;&gt; </a:t>
            </a:r>
            <a:r>
              <a:rPr lang="en-US" sz="2000" b="1" dirty="0" err="1">
                <a:latin typeface="Courier New" charset="0"/>
                <a:ea typeface="Courier New" charset="0"/>
                <a:cs typeface="Courier New" charset="0"/>
              </a:rPr>
              <a:t>kwargs</a:t>
            </a:r>
            <a:r>
              <a:rPr lang="en-US" sz="2000" b="1" dirty="0">
                <a:latin typeface="Courier New" charset="0"/>
                <a:ea typeface="Courier New" charset="0"/>
                <a:cs typeface="Courier New" charset="0"/>
              </a:rPr>
              <a:t> = {'</a:t>
            </a:r>
            <a:r>
              <a:rPr lang="en-US" sz="2000" b="1" dirty="0" err="1">
                <a:latin typeface="Courier New" charset="0"/>
                <a:ea typeface="Courier New" charset="0"/>
                <a:cs typeface="Courier New" charset="0"/>
              </a:rPr>
              <a:t>first_name</a:t>
            </a:r>
            <a:r>
              <a:rPr lang="en-US" sz="2000" b="1" dirty="0">
                <a:latin typeface="Courier New" charset="0"/>
                <a:ea typeface="Courier New" charset="0"/>
                <a:cs typeface="Courier New" charset="0"/>
              </a:rPr>
              <a:t>': 'Bobby', '</a:t>
            </a:r>
            <a:r>
              <a:rPr lang="en-US" sz="2000" b="1" dirty="0" err="1">
                <a:latin typeface="Courier New" charset="0"/>
                <a:ea typeface="Courier New" charset="0"/>
                <a:cs typeface="Courier New" charset="0"/>
              </a:rPr>
              <a:t>last_name</a:t>
            </a:r>
            <a:r>
              <a:rPr lang="en-US" sz="2000" b="1" dirty="0">
                <a:latin typeface="Courier New" charset="0"/>
                <a:ea typeface="Courier New" charset="0"/>
                <a:cs typeface="Courier New" charset="0"/>
              </a:rPr>
              <a:t>': 'Smith'} </a:t>
            </a:r>
            <a:endParaRPr lang="en-US" sz="1200" b="1" dirty="0">
              <a:solidFill>
                <a:srgbClr val="000000"/>
              </a:solidFill>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&gt;&gt;&gt; </a:t>
            </a:r>
            <a:r>
              <a:rPr lang="en-US" sz="2000" b="1" dirty="0" err="1">
                <a:latin typeface="Courier New" charset="0"/>
                <a:ea typeface="Courier New" charset="0"/>
                <a:cs typeface="Courier New" charset="0"/>
              </a:rPr>
              <a:t>print_keyword_args</a:t>
            </a:r>
            <a:r>
              <a:rPr lang="en-US" sz="2000" b="1" dirty="0">
                <a:latin typeface="Courier New" charset="0"/>
                <a:ea typeface="Courier New" charset="0"/>
                <a:cs typeface="Courier New" charset="0"/>
              </a:rPr>
              <a:t>(</a:t>
            </a:r>
            <a:r>
              <a:rPr lang="en-US" sz="2000" b="1" dirty="0">
                <a:solidFill>
                  <a:srgbClr val="C00000"/>
                </a:solidFill>
                <a:latin typeface="Courier New" charset="0"/>
                <a:ea typeface="Courier New" charset="0"/>
                <a:cs typeface="Courier New" charset="0"/>
              </a:rPr>
              <a:t>**</a:t>
            </a:r>
            <a:r>
              <a:rPr lang="en-US" sz="2000" b="1" dirty="0" err="1">
                <a:solidFill>
                  <a:srgbClr val="C00000"/>
                </a:solidFill>
                <a:latin typeface="Courier New" charset="0"/>
                <a:ea typeface="Courier New" charset="0"/>
                <a:cs typeface="Courier New" charset="0"/>
              </a:rPr>
              <a:t>kwargs</a:t>
            </a:r>
            <a:r>
              <a:rPr lang="en-US" sz="2000" b="1" dirty="0">
                <a:latin typeface="Courier New" charset="0"/>
                <a:ea typeface="Courier New" charset="0"/>
                <a:cs typeface="Courier New" charset="0"/>
              </a:rPr>
              <a:t>) </a:t>
            </a:r>
          </a:p>
          <a:p>
            <a:pPr marL="0" indent="0">
              <a:buNone/>
            </a:pPr>
            <a:r>
              <a:rPr lang="en-US" sz="2000" b="1" dirty="0" err="1">
                <a:solidFill>
                  <a:schemeClr val="accent2"/>
                </a:solidFill>
                <a:latin typeface="Courier New" charset="0"/>
                <a:ea typeface="Courier New" charset="0"/>
                <a:cs typeface="Courier New" charset="0"/>
              </a:rPr>
              <a:t>first_name</a:t>
            </a:r>
            <a:r>
              <a:rPr lang="en-US" sz="2000" b="1" dirty="0">
                <a:solidFill>
                  <a:schemeClr val="accent2"/>
                </a:solidFill>
                <a:latin typeface="Courier New" charset="0"/>
                <a:ea typeface="Courier New" charset="0"/>
                <a:cs typeface="Courier New" charset="0"/>
              </a:rPr>
              <a:t> = Bobby </a:t>
            </a:r>
          </a:p>
          <a:p>
            <a:pPr marL="0" indent="0">
              <a:buNone/>
            </a:pPr>
            <a:r>
              <a:rPr lang="en-US" sz="2000" b="1" dirty="0" err="1">
                <a:solidFill>
                  <a:schemeClr val="accent2"/>
                </a:solidFill>
                <a:latin typeface="Courier New" charset="0"/>
                <a:ea typeface="Courier New" charset="0"/>
                <a:cs typeface="Courier New" charset="0"/>
              </a:rPr>
              <a:t>last_name</a:t>
            </a:r>
            <a:r>
              <a:rPr lang="en-US" sz="2000" b="1" dirty="0">
                <a:solidFill>
                  <a:schemeClr val="accent2"/>
                </a:solidFill>
                <a:latin typeface="Courier New" charset="0"/>
                <a:ea typeface="Courier New" charset="0"/>
                <a:cs typeface="Courier New" charset="0"/>
              </a:rPr>
              <a:t> = Smith</a:t>
            </a:r>
            <a:endParaRPr lang="en-US" sz="1200" b="1" dirty="0">
              <a:solidFill>
                <a:srgbClr val="000000"/>
              </a:solidFill>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&gt;&gt;&gt; </a:t>
            </a:r>
            <a:r>
              <a:rPr lang="en-US" sz="2000" b="1" dirty="0" err="1">
                <a:latin typeface="Courier New" charset="0"/>
                <a:ea typeface="Courier New" charset="0"/>
                <a:cs typeface="Courier New" charset="0"/>
              </a:rPr>
              <a:t>print_keyword_args</a:t>
            </a:r>
            <a:r>
              <a:rPr lang="en-US" sz="2000" b="1" dirty="0">
                <a:latin typeface="Courier New" charset="0"/>
                <a:ea typeface="Courier New" charset="0"/>
                <a:cs typeface="Courier New" charset="0"/>
              </a:rPr>
              <a:t>(</a:t>
            </a:r>
            <a:r>
              <a:rPr lang="en-US" sz="2000" b="1" dirty="0" err="1">
                <a:latin typeface="Courier New" charset="0"/>
                <a:ea typeface="Courier New" charset="0"/>
                <a:cs typeface="Courier New" charset="0"/>
              </a:rPr>
              <a:t>first_name</a:t>
            </a:r>
            <a:r>
              <a:rPr lang="en-US" sz="2000" b="1" dirty="0">
                <a:latin typeface="Courier New" charset="0"/>
                <a:ea typeface="Courier New" charset="0"/>
                <a:cs typeface="Courier New" charset="0"/>
              </a:rPr>
              <a:t>="John", </a:t>
            </a:r>
            <a:r>
              <a:rPr lang="en-US" sz="2000" b="1" dirty="0" err="1">
                <a:latin typeface="Courier New" charset="0"/>
                <a:ea typeface="Courier New" charset="0"/>
                <a:cs typeface="Courier New" charset="0"/>
              </a:rPr>
              <a:t>last_name</a:t>
            </a:r>
            <a:r>
              <a:rPr lang="en-US" sz="2000" b="1" dirty="0">
                <a:latin typeface="Courier New" charset="0"/>
                <a:ea typeface="Courier New" charset="0"/>
                <a:cs typeface="Courier New" charset="0"/>
              </a:rPr>
              <a:t>="Doe")</a:t>
            </a:r>
          </a:p>
          <a:p>
            <a:pPr marL="0" indent="0">
              <a:buNone/>
            </a:pPr>
            <a:r>
              <a:rPr lang="en-US" sz="2000" b="1" dirty="0" err="1">
                <a:solidFill>
                  <a:schemeClr val="accent2"/>
                </a:solidFill>
                <a:latin typeface="Courier New" charset="0"/>
                <a:ea typeface="Courier New" charset="0"/>
                <a:cs typeface="Courier New" charset="0"/>
              </a:rPr>
              <a:t>first_name</a:t>
            </a:r>
            <a:r>
              <a:rPr lang="en-US" sz="2000" b="1" dirty="0">
                <a:solidFill>
                  <a:schemeClr val="accent2"/>
                </a:solidFill>
                <a:latin typeface="Courier New" charset="0"/>
                <a:ea typeface="Courier New" charset="0"/>
                <a:cs typeface="Courier New" charset="0"/>
              </a:rPr>
              <a:t> = John </a:t>
            </a:r>
          </a:p>
          <a:p>
            <a:pPr marL="0" indent="0">
              <a:buNone/>
            </a:pPr>
            <a:r>
              <a:rPr lang="en-US" sz="2000" b="1" dirty="0" err="1">
                <a:solidFill>
                  <a:schemeClr val="accent2"/>
                </a:solidFill>
                <a:latin typeface="Courier New" charset="0"/>
                <a:ea typeface="Courier New" charset="0"/>
                <a:cs typeface="Courier New" charset="0"/>
              </a:rPr>
              <a:t>last_name</a:t>
            </a:r>
            <a:r>
              <a:rPr lang="en-US" sz="2000" b="1" dirty="0">
                <a:solidFill>
                  <a:schemeClr val="accent2"/>
                </a:solidFill>
                <a:latin typeface="Courier New" charset="0"/>
                <a:ea typeface="Courier New" charset="0"/>
                <a:cs typeface="Courier New" charset="0"/>
              </a:rPr>
              <a:t> = Doe</a:t>
            </a:r>
            <a:endParaRPr lang="en-US" sz="1200" b="1" dirty="0">
              <a:solidFill>
                <a:srgbClr val="000000"/>
              </a:solidFill>
              <a:latin typeface="Courier New" charset="0"/>
              <a:ea typeface="Courier New" charset="0"/>
              <a:cs typeface="Courier New" charset="0"/>
            </a:endParaRPr>
          </a:p>
          <a:p>
            <a:pPr indent="-457200" eaLnBrk="0" fontAlgn="base" hangingPunct="0">
              <a:spcBef>
                <a:spcPct val="20000"/>
              </a:spcBef>
              <a:spcAft>
                <a:spcPct val="0"/>
              </a:spcAft>
              <a:buClr>
                <a:srgbClr val="FF0000"/>
              </a:buClr>
              <a:buSzPct val="110000"/>
              <a:buNone/>
            </a:pPr>
            <a:endParaRPr lang="en-US" sz="2400" dirty="0">
              <a:solidFill>
                <a:srgbClr val="660066"/>
              </a:solidFill>
              <a:latin typeface="Courier New" pitchFamily="49"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pic>
        <p:nvPicPr>
          <p:cNvPr id="4" name="Picture 3">
            <a:extLst>
              <a:ext uri="{FF2B5EF4-FFF2-40B4-BE49-F238E27FC236}">
                <a16:creationId xmlns:a16="http://schemas.microsoft.com/office/drawing/2014/main" id="{022887F0-C640-4AC5-92CC-D734D2E6242D}"/>
              </a:ext>
            </a:extLst>
          </p:cNvPr>
          <p:cNvPicPr>
            <a:picLocks noChangeAspect="1"/>
          </p:cNvPicPr>
          <p:nvPr/>
        </p:nvPicPr>
        <p:blipFill rotWithShape="1">
          <a:blip r:embed="rId3">
            <a:extLst>
              <a:ext uri="{28A0092B-C50C-407E-A947-70E740481C1C}">
                <a14:useLocalDpi xmlns:a14="http://schemas.microsoft.com/office/drawing/2010/main"/>
              </a:ext>
            </a:extLst>
          </a:blip>
          <a:srcRect t="-12960"/>
          <a:stretch/>
        </p:blipFill>
        <p:spPr>
          <a:xfrm>
            <a:off x="3030441" y="-188964"/>
            <a:ext cx="1568079" cy="1661695"/>
          </a:xfrm>
          <a:prstGeom prst="rect">
            <a:avLst/>
          </a:prstGeom>
        </p:spPr>
      </p:pic>
    </p:spTree>
    <p:extLst>
      <p:ext uri="{BB962C8B-B14F-4D97-AF65-F5344CB8AC3E}">
        <p14:creationId xmlns:p14="http://schemas.microsoft.com/office/powerpoint/2010/main" val="7673758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4000" dirty="0"/>
              <a:t>Python uses dynamic scope</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604997" y="1228544"/>
            <a:ext cx="10549603" cy="5829272"/>
          </a:xfrm>
        </p:spPr>
        <p:txBody>
          <a:bodyPr>
            <a:normAutofit/>
          </a:bodyPr>
          <a:lstStyle/>
          <a:p>
            <a:r>
              <a:rPr lang="en-US" dirty="0"/>
              <a:t>Function sees the most current value of variables</a:t>
            </a:r>
          </a:p>
          <a:p>
            <a:endParaRPr lang="en-US" dirty="0"/>
          </a:p>
          <a:p>
            <a:pPr marL="0" indent="0">
              <a:buNone/>
            </a:pPr>
            <a:r>
              <a:rPr lang="en-US" sz="2000" b="1" dirty="0">
                <a:latin typeface="Courier New" panose="02070309020205020404" pitchFamily="49" charset="0"/>
                <a:cs typeface="Courier New" panose="02070309020205020404" pitchFamily="49" charset="0"/>
              </a:rPr>
              <a:t>&gt;&gt;&gt; </a:t>
            </a:r>
            <a:r>
              <a:rPr lang="en-US" sz="2000" b="1" dirty="0" err="1">
                <a:latin typeface="Courier New" panose="02070309020205020404" pitchFamily="49" charset="0"/>
                <a:cs typeface="Courier New" panose="02070309020205020404" pitchFamily="49" charset="0"/>
              </a:rPr>
              <a:t>i</a:t>
            </a:r>
            <a:r>
              <a:rPr lang="en-US" sz="2000" b="1" dirty="0">
                <a:latin typeface="Courier New" panose="02070309020205020404" pitchFamily="49" charset="0"/>
                <a:cs typeface="Courier New" panose="02070309020205020404" pitchFamily="49" charset="0"/>
              </a:rPr>
              <a:t> = 10 </a:t>
            </a:r>
          </a:p>
          <a:p>
            <a:pPr marL="0" indent="0">
              <a:buNone/>
            </a:pPr>
            <a:r>
              <a:rPr lang="en-US" sz="2000" b="1" dirty="0">
                <a:latin typeface="Courier New" panose="02070309020205020404" pitchFamily="49" charset="0"/>
                <a:cs typeface="Courier New" panose="02070309020205020404" pitchFamily="49" charset="0"/>
              </a:rPr>
              <a:t>&gt;&gt;&gt; def add(x):</a:t>
            </a:r>
          </a:p>
          <a:p>
            <a:pPr marL="0" indent="0">
              <a:buNone/>
            </a:pPr>
            <a:r>
              <a:rPr lang="en-US" sz="2000" b="1" dirty="0">
                <a:latin typeface="Courier New" panose="02070309020205020404" pitchFamily="49" charset="0"/>
                <a:cs typeface="Courier New" panose="02070309020205020404" pitchFamily="49" charset="0"/>
              </a:rPr>
              <a:t>	return x + </a:t>
            </a:r>
            <a:r>
              <a:rPr lang="en-US" sz="2000" b="1" dirty="0" err="1">
                <a:latin typeface="Courier New" panose="02070309020205020404" pitchFamily="49" charset="0"/>
                <a:cs typeface="Courier New" panose="02070309020205020404" pitchFamily="49" charset="0"/>
              </a:rPr>
              <a:t>i</a:t>
            </a:r>
            <a:endParaRPr lang="en-US" sz="2000" b="1" dirty="0">
              <a:latin typeface="Courier New" panose="02070309020205020404" pitchFamily="49" charset="0"/>
              <a:cs typeface="Courier New" panose="02070309020205020404" pitchFamily="49" charset="0"/>
            </a:endParaRPr>
          </a:p>
          <a:p>
            <a:pPr marL="0" indent="0">
              <a:buNone/>
            </a:pPr>
            <a:endParaRPr lang="en-US" sz="2000" b="1"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&gt;&gt;&gt; add(5) </a:t>
            </a:r>
          </a:p>
          <a:p>
            <a:pPr marL="0" indent="0">
              <a:buNone/>
            </a:pPr>
            <a:r>
              <a:rPr lang="en-US" sz="2000" b="1" dirty="0">
                <a:solidFill>
                  <a:schemeClr val="accent2"/>
                </a:solidFill>
                <a:latin typeface="Courier New" panose="02070309020205020404" pitchFamily="49" charset="0"/>
                <a:cs typeface="Courier New" panose="02070309020205020404" pitchFamily="49" charset="0"/>
              </a:rPr>
              <a:t>15</a:t>
            </a:r>
            <a:r>
              <a:rPr lang="en-US" sz="2000" b="1" dirty="0">
                <a:latin typeface="Courier New" panose="02070309020205020404" pitchFamily="49" charset="0"/>
                <a:cs typeface="Courier New" panose="02070309020205020404" pitchFamily="49" charset="0"/>
              </a:rPr>
              <a:t> </a:t>
            </a:r>
          </a:p>
          <a:p>
            <a:pPr marL="0" indent="0">
              <a:buNone/>
            </a:pPr>
            <a:r>
              <a:rPr lang="en-US" sz="2000" b="1" dirty="0">
                <a:latin typeface="Courier New" panose="02070309020205020404" pitchFamily="49" charset="0"/>
                <a:cs typeface="Courier New" panose="02070309020205020404" pitchFamily="49" charset="0"/>
              </a:rPr>
              <a:t>&gt;&gt;&gt; </a:t>
            </a:r>
            <a:r>
              <a:rPr lang="en-US" sz="2000" b="1" dirty="0" err="1">
                <a:latin typeface="Courier New" panose="02070309020205020404" pitchFamily="49" charset="0"/>
                <a:cs typeface="Courier New" panose="02070309020205020404" pitchFamily="49" charset="0"/>
              </a:rPr>
              <a:t>i</a:t>
            </a:r>
            <a:r>
              <a:rPr lang="en-US" sz="2000" b="1" dirty="0">
                <a:latin typeface="Courier New" panose="02070309020205020404" pitchFamily="49" charset="0"/>
                <a:cs typeface="Courier New" panose="02070309020205020404" pitchFamily="49" charset="0"/>
              </a:rPr>
              <a:t> = 20 </a:t>
            </a:r>
          </a:p>
          <a:p>
            <a:pPr marL="0" indent="0">
              <a:buNone/>
            </a:pPr>
            <a:r>
              <a:rPr lang="en-US" sz="2000" b="1" dirty="0">
                <a:latin typeface="Courier New" panose="02070309020205020404" pitchFamily="49" charset="0"/>
                <a:cs typeface="Courier New" panose="02070309020205020404" pitchFamily="49" charset="0"/>
              </a:rPr>
              <a:t>&gt;&gt;&gt; add(5) </a:t>
            </a:r>
          </a:p>
          <a:p>
            <a:pPr marL="0" indent="0">
              <a:buNone/>
            </a:pPr>
            <a:r>
              <a:rPr lang="en-US" sz="2000" b="1" dirty="0">
                <a:solidFill>
                  <a:schemeClr val="accent2"/>
                </a:solidFill>
                <a:latin typeface="Courier New" panose="02070309020205020404" pitchFamily="49" charset="0"/>
                <a:cs typeface="Courier New" panose="02070309020205020404" pitchFamily="49" charset="0"/>
              </a:rPr>
              <a:t>25</a:t>
            </a:r>
            <a:endParaRPr lang="en-US" sz="2000" b="1" dirty="0">
              <a:solidFill>
                <a:schemeClr val="accent2"/>
              </a:solidFill>
              <a:latin typeface="Courier New" panose="02070309020205020404" pitchFamily="49" charset="0"/>
              <a:ea typeface="Courier New" charset="0"/>
              <a:cs typeface="Courier New" panose="02070309020205020404" pitchFamily="49" charset="0"/>
            </a:endParaRPr>
          </a:p>
          <a:p>
            <a:pPr indent="-457200" eaLnBrk="0" fontAlgn="base" hangingPunct="0">
              <a:spcBef>
                <a:spcPct val="20000"/>
              </a:spcBef>
              <a:spcAft>
                <a:spcPct val="0"/>
              </a:spcAft>
              <a:buClr>
                <a:srgbClr val="FF0000"/>
              </a:buClr>
              <a:buSzPct val="110000"/>
              <a:buNone/>
            </a:pPr>
            <a:endParaRPr lang="en-US" sz="2400" dirty="0">
              <a:solidFill>
                <a:srgbClr val="660066"/>
              </a:solidFill>
              <a:latin typeface="Courier New" pitchFamily="49"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Tree>
    <p:extLst>
      <p:ext uri="{BB962C8B-B14F-4D97-AF65-F5344CB8AC3E}">
        <p14:creationId xmlns:p14="http://schemas.microsoft.com/office/powerpoint/2010/main" val="18621770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3400" dirty="0"/>
              <a:t>Default Arguments &amp; </a:t>
            </a:r>
            <a:r>
              <a:rPr lang="en-US" sz="3400" dirty="0" err="1"/>
              <a:t>Memoization</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604997" y="1228544"/>
            <a:ext cx="10549603" cy="5829272"/>
          </a:xfrm>
        </p:spPr>
        <p:txBody>
          <a:bodyPr>
            <a:normAutofit/>
          </a:bodyPr>
          <a:lstStyle/>
          <a:p>
            <a:r>
              <a:rPr lang="en-US" i="1" dirty="0"/>
              <a:t>Default parameter values are evaluated only when the </a:t>
            </a:r>
            <a:r>
              <a:rPr lang="en-US" i="1" dirty="0">
                <a:latin typeface="Courier New" panose="02070309020205020404" pitchFamily="49" charset="0"/>
                <a:cs typeface="Courier New" panose="02070309020205020404" pitchFamily="49" charset="0"/>
              </a:rPr>
              <a:t>def</a:t>
            </a:r>
            <a:r>
              <a:rPr lang="en-US" i="1" dirty="0"/>
              <a:t> statement they belong to is first executed.</a:t>
            </a:r>
          </a:p>
          <a:p>
            <a:r>
              <a:rPr lang="en-US" dirty="0"/>
              <a:t>The function uses the same default object each call</a:t>
            </a:r>
          </a:p>
          <a:p>
            <a:endParaRPr lang="en-US" sz="1800" dirty="0">
              <a:latin typeface="Courier" pitchFamily="2" charset="0"/>
              <a:ea typeface="Courier New" charset="0"/>
              <a:cs typeface="Courier New" charset="0"/>
            </a:endParaRPr>
          </a:p>
          <a:p>
            <a:pPr marL="0" indent="0">
              <a:buNone/>
            </a:pPr>
            <a:r>
              <a:rPr lang="en-US" sz="2000" b="1" dirty="0">
                <a:latin typeface="Courier New" panose="02070309020205020404" pitchFamily="49" charset="0"/>
                <a:ea typeface="Courier New" charset="0"/>
                <a:cs typeface="Courier New" panose="02070309020205020404" pitchFamily="49" charset="0"/>
              </a:rPr>
              <a:t>def fib(n, </a:t>
            </a:r>
            <a:r>
              <a:rPr lang="en-US" sz="2000" b="1" dirty="0">
                <a:solidFill>
                  <a:srgbClr val="C00000"/>
                </a:solidFill>
                <a:latin typeface="Courier New" panose="02070309020205020404" pitchFamily="49" charset="0"/>
                <a:ea typeface="Courier New" charset="0"/>
                <a:cs typeface="Courier New" panose="02070309020205020404" pitchFamily="49" charset="0"/>
              </a:rPr>
              <a:t>fibs={}</a:t>
            </a:r>
            <a:r>
              <a:rPr lang="en-US" sz="2000" b="1" dirty="0">
                <a:latin typeface="Courier New" panose="02070309020205020404" pitchFamily="49" charset="0"/>
                <a:ea typeface="Courier New" charset="0"/>
                <a:cs typeface="Courier New" panose="02070309020205020404" pitchFamily="49" charset="0"/>
              </a:rPr>
              <a:t>): </a:t>
            </a:r>
          </a:p>
          <a:p>
            <a:pPr marL="0" indent="0">
              <a:buNone/>
            </a:pPr>
            <a:r>
              <a:rPr lang="en-US" sz="2000" b="1" dirty="0">
                <a:latin typeface="Courier New" panose="02070309020205020404" pitchFamily="49" charset="0"/>
                <a:ea typeface="Courier New" charset="0"/>
                <a:cs typeface="Courier New" panose="02070309020205020404" pitchFamily="49" charset="0"/>
              </a:rPr>
              <a:t>    if n in fibs: </a:t>
            </a:r>
          </a:p>
          <a:p>
            <a:pPr marL="0" indent="0">
              <a:buNone/>
            </a:pPr>
            <a:r>
              <a:rPr lang="en-US" sz="2000" b="1" dirty="0">
                <a:latin typeface="Courier New" panose="02070309020205020404" pitchFamily="49" charset="0"/>
                <a:cs typeface="Courier New" panose="02070309020205020404" pitchFamily="49" charset="0"/>
              </a:rPr>
              <a:t>        print('n = %d exists' % n)</a:t>
            </a:r>
            <a:endParaRPr lang="en-US" sz="2000" b="1" dirty="0">
              <a:latin typeface="Courier New" panose="02070309020205020404" pitchFamily="49" charset="0"/>
              <a:ea typeface="Courier New" charset="0"/>
              <a:cs typeface="Courier New" panose="02070309020205020404" pitchFamily="49" charset="0"/>
            </a:endParaRPr>
          </a:p>
          <a:p>
            <a:pPr marL="0" indent="0">
              <a:buNone/>
            </a:pPr>
            <a:r>
              <a:rPr lang="en-US" sz="2000" b="1" dirty="0">
                <a:latin typeface="Courier New" panose="02070309020205020404" pitchFamily="49" charset="0"/>
                <a:ea typeface="Courier New" charset="0"/>
                <a:cs typeface="Courier New" panose="02070309020205020404" pitchFamily="49" charset="0"/>
              </a:rPr>
              <a:t>        return fibs[n] </a:t>
            </a:r>
          </a:p>
          <a:p>
            <a:pPr marL="0" indent="0">
              <a:buNone/>
            </a:pPr>
            <a:r>
              <a:rPr lang="en-US" sz="2000" b="1" dirty="0">
                <a:latin typeface="Courier New" panose="02070309020205020404" pitchFamily="49" charset="0"/>
                <a:ea typeface="Courier New" charset="0"/>
                <a:cs typeface="Courier New" panose="02070309020205020404" pitchFamily="49" charset="0"/>
              </a:rPr>
              <a:t>    if n &lt;= 1: </a:t>
            </a:r>
          </a:p>
          <a:p>
            <a:pPr marL="0" indent="0">
              <a:buNone/>
            </a:pPr>
            <a:r>
              <a:rPr lang="en-US" sz="2000" b="1" dirty="0">
                <a:latin typeface="Courier New" panose="02070309020205020404" pitchFamily="49" charset="0"/>
                <a:ea typeface="Courier New" charset="0"/>
                <a:cs typeface="Courier New" panose="02070309020205020404" pitchFamily="49" charset="0"/>
              </a:rPr>
              <a:t>        fibs[n] = n	# </a:t>
            </a:r>
            <a:r>
              <a:rPr lang="en-US" sz="2000" b="1" dirty="0">
                <a:solidFill>
                  <a:srgbClr val="FF0000"/>
                </a:solidFill>
                <a:latin typeface="Courier New" panose="02070309020205020404" pitchFamily="49" charset="0"/>
                <a:ea typeface="Courier New" charset="0"/>
                <a:cs typeface="Courier New" panose="02070309020205020404" pitchFamily="49" charset="0"/>
              </a:rPr>
              <a:t>Changes fibs!! </a:t>
            </a:r>
          </a:p>
          <a:p>
            <a:pPr marL="0" indent="0">
              <a:buNone/>
            </a:pPr>
            <a:r>
              <a:rPr lang="en-US" sz="2000" b="1" dirty="0">
                <a:latin typeface="Courier New" panose="02070309020205020404" pitchFamily="49" charset="0"/>
                <a:ea typeface="Courier New" charset="0"/>
                <a:cs typeface="Courier New" panose="02070309020205020404" pitchFamily="49" charset="0"/>
              </a:rPr>
              <a:t>    else: </a:t>
            </a:r>
          </a:p>
          <a:p>
            <a:pPr marL="0" indent="0">
              <a:buNone/>
            </a:pPr>
            <a:r>
              <a:rPr lang="en-US" sz="2000" b="1" dirty="0">
                <a:latin typeface="Courier New" panose="02070309020205020404" pitchFamily="49" charset="0"/>
                <a:ea typeface="Courier New" charset="0"/>
                <a:cs typeface="Courier New" panose="02070309020205020404" pitchFamily="49" charset="0"/>
              </a:rPr>
              <a:t>        fibs[n] = fib(n-1) + fib(n-2) </a:t>
            </a:r>
          </a:p>
          <a:p>
            <a:pPr marL="0" indent="0">
              <a:buNone/>
            </a:pPr>
            <a:r>
              <a:rPr lang="en-US" sz="2000" b="1" dirty="0">
                <a:latin typeface="Courier New" panose="02070309020205020404" pitchFamily="49" charset="0"/>
                <a:ea typeface="Courier New" charset="0"/>
                <a:cs typeface="Courier New" panose="02070309020205020404" pitchFamily="49" charset="0"/>
              </a:rPr>
              <a:t>    return fibs[n]</a:t>
            </a:r>
          </a:p>
          <a:p>
            <a:pPr indent="-457200" eaLnBrk="0" fontAlgn="base" hangingPunct="0">
              <a:spcBef>
                <a:spcPct val="20000"/>
              </a:spcBef>
              <a:spcAft>
                <a:spcPct val="0"/>
              </a:spcAft>
              <a:buClr>
                <a:srgbClr val="FF0000"/>
              </a:buClr>
              <a:buSzPct val="110000"/>
              <a:buNone/>
            </a:pPr>
            <a:endParaRPr lang="en-US" sz="2400" dirty="0">
              <a:solidFill>
                <a:srgbClr val="660066"/>
              </a:solidFill>
              <a:latin typeface="Courier New" pitchFamily="49"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
        <p:nvSpPr>
          <p:cNvPr id="2" name="Rectangle 1">
            <a:extLst>
              <a:ext uri="{FF2B5EF4-FFF2-40B4-BE49-F238E27FC236}">
                <a16:creationId xmlns:a16="http://schemas.microsoft.com/office/drawing/2014/main" id="{787DBFC9-7819-407D-A86B-77744BCA1C9F}"/>
              </a:ext>
            </a:extLst>
          </p:cNvPr>
          <p:cNvSpPr/>
          <p:nvPr/>
        </p:nvSpPr>
        <p:spPr>
          <a:xfrm>
            <a:off x="6708227" y="2819400"/>
            <a:ext cx="4572000" cy="923330"/>
          </a:xfrm>
          <a:prstGeom prst="rect">
            <a:avLst/>
          </a:prstGeom>
        </p:spPr>
        <p:txBody>
          <a:bodyPr>
            <a:spAutoFit/>
          </a:bodyPr>
          <a:lstStyle/>
          <a:p>
            <a:pPr marL="0" indent="0">
              <a:buNone/>
            </a:pPr>
            <a:r>
              <a:rPr lang="en-US" sz="1800" b="1" dirty="0">
                <a:latin typeface="Courier New" panose="02070309020205020404" pitchFamily="49" charset="0"/>
                <a:ea typeface="Courier New" charset="0"/>
                <a:cs typeface="Courier New" panose="02070309020205020404" pitchFamily="49" charset="0"/>
              </a:rPr>
              <a:t>&gt;&gt;&gt; fib(3)</a:t>
            </a:r>
          </a:p>
          <a:p>
            <a:pPr marL="0" indent="0">
              <a:buNone/>
            </a:pPr>
            <a:r>
              <a:rPr lang="en-US" sz="1800" b="1" dirty="0">
                <a:solidFill>
                  <a:schemeClr val="accent2"/>
                </a:solidFill>
                <a:latin typeface="Courier New" panose="02070309020205020404" pitchFamily="49" charset="0"/>
                <a:cs typeface="Courier New" panose="02070309020205020404" pitchFamily="49" charset="0"/>
              </a:rPr>
              <a:t>n = 1 exists</a:t>
            </a:r>
          </a:p>
          <a:p>
            <a:pPr marL="0" indent="0">
              <a:buNone/>
            </a:pPr>
            <a:r>
              <a:rPr lang="en-US" sz="1800" b="1" dirty="0">
                <a:solidFill>
                  <a:schemeClr val="accent2"/>
                </a:solidFill>
                <a:latin typeface="Courier New" panose="02070309020205020404" pitchFamily="49" charset="0"/>
                <a:cs typeface="Courier New" panose="02070309020205020404" pitchFamily="49" charset="0"/>
              </a:rPr>
              <a:t>2</a:t>
            </a:r>
          </a:p>
        </p:txBody>
      </p:sp>
    </p:spTree>
    <p:extLst>
      <p:ext uri="{BB962C8B-B14F-4D97-AF65-F5344CB8AC3E}">
        <p14:creationId xmlns:p14="http://schemas.microsoft.com/office/powerpoint/2010/main" val="33146736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3400" dirty="0"/>
              <a:t>Functions are “first-class” objects</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604997" y="1228544"/>
            <a:ext cx="10549603" cy="5829272"/>
          </a:xfrm>
        </p:spPr>
        <p:txBody>
          <a:bodyPr>
            <a:normAutofit/>
          </a:bodyPr>
          <a:lstStyle/>
          <a:p>
            <a:r>
              <a:rPr lang="en-US" dirty="0"/>
              <a:t>First class object</a:t>
            </a:r>
            <a:endParaRPr lang="en-US" b="0" dirty="0"/>
          </a:p>
          <a:p>
            <a:pPr lvl="1"/>
            <a:r>
              <a:rPr lang="en-US" b="0" dirty="0"/>
              <a:t>An entity that can be dynamically created, destroyed, passed to a function, returned as a value, and have all the rights as other variables in the programming language have</a:t>
            </a:r>
            <a:endParaRPr lang="en-US" dirty="0"/>
          </a:p>
          <a:p>
            <a:r>
              <a:rPr lang="en-US" dirty="0"/>
              <a:t>Functions are “first-class citizens”</a:t>
            </a:r>
          </a:p>
          <a:p>
            <a:pPr lvl="1"/>
            <a:r>
              <a:rPr lang="en-US" b="0" dirty="0"/>
              <a:t>Pass functions as arguments to other functions</a:t>
            </a:r>
          </a:p>
          <a:p>
            <a:pPr lvl="1"/>
            <a:r>
              <a:rPr lang="en-US" dirty="0"/>
              <a:t>R</a:t>
            </a:r>
            <a:r>
              <a:rPr lang="en-US" b="0" dirty="0"/>
              <a:t>etur</a:t>
            </a:r>
            <a:r>
              <a:rPr lang="en-US" dirty="0"/>
              <a:t>n</a:t>
            </a:r>
            <a:r>
              <a:rPr lang="en-US" b="0" dirty="0"/>
              <a:t> functions as the values from other functions</a:t>
            </a:r>
          </a:p>
          <a:p>
            <a:pPr lvl="1"/>
            <a:r>
              <a:rPr lang="en-US" b="0" dirty="0"/>
              <a:t>Assign functions to variables or store them in data structures</a:t>
            </a:r>
          </a:p>
          <a:p>
            <a:r>
              <a:rPr lang="en-US" dirty="0"/>
              <a:t>Higher order functions: take functions as input</a:t>
            </a:r>
          </a:p>
          <a:p>
            <a:pPr marL="0" indent="0">
              <a:buNone/>
            </a:pPr>
            <a:endParaRPr lang="en-US" dirty="0">
              <a:latin typeface="Courier New" panose="02070309020205020404" pitchFamily="49" charset="0"/>
              <a:cs typeface="Courier New" panose="02070309020205020404" pitchFamily="49" charset="0"/>
            </a:endParaRPr>
          </a:p>
          <a:p>
            <a:pPr marL="0" indent="0">
              <a:spcBef>
                <a:spcPts val="0"/>
              </a:spcBef>
              <a:buNone/>
            </a:pPr>
            <a:r>
              <a:rPr lang="en-US" b="1" dirty="0">
                <a:latin typeface="Courier New" panose="02070309020205020404" pitchFamily="49" charset="0"/>
                <a:cs typeface="Courier New" panose="02070309020205020404" pitchFamily="49" charset="0"/>
              </a:rPr>
              <a:t>def compose (</a:t>
            </a:r>
            <a:r>
              <a:rPr lang="en-US" b="1" dirty="0">
                <a:solidFill>
                  <a:srgbClr val="CE3838"/>
                </a:solidFill>
                <a:latin typeface="Courier New" panose="02070309020205020404" pitchFamily="49" charset="0"/>
                <a:cs typeface="Courier New" panose="02070309020205020404" pitchFamily="49" charset="0"/>
              </a:rPr>
              <a:t>f</a:t>
            </a:r>
            <a:r>
              <a:rPr lang="en-US" b="1" dirty="0">
                <a:latin typeface="Courier New" panose="02070309020205020404" pitchFamily="49" charset="0"/>
                <a:cs typeface="Courier New" panose="02070309020205020404" pitchFamily="49" charset="0"/>
              </a:rPr>
              <a:t>, </a:t>
            </a:r>
            <a:r>
              <a:rPr lang="en-US" b="1" dirty="0">
                <a:solidFill>
                  <a:srgbClr val="CE3838"/>
                </a:solidFill>
                <a:latin typeface="Courier New" panose="02070309020205020404" pitchFamily="49" charset="0"/>
                <a:cs typeface="Courier New" panose="02070309020205020404" pitchFamily="49" charset="0"/>
              </a:rPr>
              <a:t>g</a:t>
            </a:r>
            <a:r>
              <a:rPr lang="en-US" b="1" dirty="0">
                <a:latin typeface="Courier New" panose="02070309020205020404" pitchFamily="49" charset="0"/>
                <a:cs typeface="Courier New" panose="02070309020205020404" pitchFamily="49" charset="0"/>
              </a:rPr>
              <a:t>, x): </a:t>
            </a:r>
          </a:p>
          <a:p>
            <a:pPr marL="0" indent="0">
              <a:spcBef>
                <a:spcPts val="0"/>
              </a:spcBef>
              <a:buNone/>
            </a:pPr>
            <a:r>
              <a:rPr lang="en-US" b="1" dirty="0">
                <a:latin typeface="Courier New" panose="02070309020205020404" pitchFamily="49" charset="0"/>
                <a:cs typeface="Courier New" panose="02070309020205020404" pitchFamily="49" charset="0"/>
              </a:rPr>
              <a:t>    return </a:t>
            </a:r>
            <a:r>
              <a:rPr lang="en-US" b="1" dirty="0">
                <a:solidFill>
                  <a:srgbClr val="CE3838"/>
                </a:solidFill>
                <a:latin typeface="Courier New" panose="02070309020205020404" pitchFamily="49" charset="0"/>
                <a:cs typeface="Courier New" panose="02070309020205020404" pitchFamily="49" charset="0"/>
              </a:rPr>
              <a:t>f(g</a:t>
            </a:r>
            <a:r>
              <a:rPr lang="en-US" b="1" dirty="0">
                <a:latin typeface="Courier New" panose="02070309020205020404" pitchFamily="49" charset="0"/>
                <a:cs typeface="Courier New" panose="02070309020205020404" pitchFamily="49" charset="0"/>
              </a:rPr>
              <a:t>(x))</a:t>
            </a:r>
          </a:p>
          <a:p>
            <a:pPr indent="-457200" eaLnBrk="0" fontAlgn="base" hangingPunct="0">
              <a:spcBef>
                <a:spcPct val="20000"/>
              </a:spcBef>
              <a:spcAft>
                <a:spcPct val="0"/>
              </a:spcAft>
              <a:buClr>
                <a:srgbClr val="FF0000"/>
              </a:buClr>
              <a:buSzPct val="110000"/>
              <a:buNone/>
            </a:pPr>
            <a:endParaRPr lang="en-US" sz="2400" dirty="0">
              <a:solidFill>
                <a:srgbClr val="660066"/>
              </a:solidFill>
              <a:latin typeface="Courier New" pitchFamily="49"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
        <p:nvSpPr>
          <p:cNvPr id="4" name="Rectangle 3">
            <a:extLst>
              <a:ext uri="{FF2B5EF4-FFF2-40B4-BE49-F238E27FC236}">
                <a16:creationId xmlns:a16="http://schemas.microsoft.com/office/drawing/2014/main" id="{ABD71F36-6E28-400D-BD34-1E98EE229D2C}"/>
              </a:ext>
            </a:extLst>
          </p:cNvPr>
          <p:cNvSpPr/>
          <p:nvPr/>
        </p:nvSpPr>
        <p:spPr>
          <a:xfrm>
            <a:off x="4679731" y="4740165"/>
            <a:ext cx="4572000" cy="646331"/>
          </a:xfrm>
          <a:prstGeom prst="rect">
            <a:avLst/>
          </a:prstGeom>
        </p:spPr>
        <p:txBody>
          <a:bodyPr wrap="square">
            <a:spAutoFit/>
          </a:bodyPr>
          <a:lstStyle/>
          <a:p>
            <a:pPr marL="0" indent="0">
              <a:buNone/>
            </a:pPr>
            <a:r>
              <a:rPr lang="en-US" sz="1800" b="1" dirty="0">
                <a:latin typeface="Courier New" panose="02070309020205020404" pitchFamily="49" charset="0"/>
                <a:cs typeface="Courier New" panose="02070309020205020404" pitchFamily="49" charset="0"/>
              </a:rPr>
              <a:t>&gt;&gt;&gt; compose(</a:t>
            </a:r>
            <a:r>
              <a:rPr lang="en-US" sz="1800" b="1" dirty="0" err="1">
                <a:latin typeface="Courier New" panose="02070309020205020404" pitchFamily="49" charset="0"/>
                <a:cs typeface="Courier New" panose="02070309020205020404" pitchFamily="49" charset="0"/>
              </a:rPr>
              <a:t>str</a:t>
            </a:r>
            <a:r>
              <a:rPr lang="en-US" sz="1800" b="1" dirty="0">
                <a:latin typeface="Courier New" panose="02070309020205020404" pitchFamily="49" charset="0"/>
                <a:cs typeface="Courier New" panose="02070309020205020404" pitchFamily="49" charset="0"/>
              </a:rPr>
              <a:t>, sum, [1, 2, 3])</a:t>
            </a:r>
          </a:p>
          <a:p>
            <a:pPr marL="0" indent="0">
              <a:buNone/>
            </a:pPr>
            <a:r>
              <a:rPr lang="en-US" sz="1800" b="1" dirty="0">
                <a:solidFill>
                  <a:schemeClr val="accent2"/>
                </a:solidFill>
                <a:latin typeface="Courier New" panose="02070309020205020404" pitchFamily="49" charset="0"/>
                <a:cs typeface="Courier New" panose="02070309020205020404" pitchFamily="49" charset="0"/>
              </a:rPr>
              <a:t>'6'</a:t>
            </a:r>
          </a:p>
        </p:txBody>
      </p:sp>
    </p:spTree>
    <p:extLst>
      <p:ext uri="{BB962C8B-B14F-4D97-AF65-F5344CB8AC3E}">
        <p14:creationId xmlns:p14="http://schemas.microsoft.com/office/powerpoint/2010/main" val="614358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3400" dirty="0"/>
              <a:t>Higher Order Functions: Map, Filter</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604997" y="1228544"/>
            <a:ext cx="10549603" cy="5829272"/>
          </a:xfrm>
        </p:spPr>
        <p:txBody>
          <a:bodyPr>
            <a:normAutofit/>
          </a:bodyPr>
          <a:lstStyle/>
          <a:p>
            <a:pPr marL="0" indent="0">
              <a:buNone/>
            </a:pPr>
            <a:r>
              <a:rPr lang="en-US" b="1" dirty="0">
                <a:latin typeface="Courier New" panose="02070309020205020404" pitchFamily="49" charset="0"/>
                <a:cs typeface="Courier New" panose="02070309020205020404" pitchFamily="49" charset="0"/>
              </a:rPr>
              <a:t>&gt;&gt;&gt; [int(</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for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in ['1', '2']] </a:t>
            </a:r>
          </a:p>
          <a:p>
            <a:pPr marL="0" indent="0">
              <a:buNone/>
            </a:pPr>
            <a:r>
              <a:rPr lang="en-US" b="1" dirty="0">
                <a:solidFill>
                  <a:schemeClr val="accent2"/>
                </a:solidFill>
                <a:latin typeface="Courier New" panose="02070309020205020404" pitchFamily="49" charset="0"/>
                <a:cs typeface="Courier New" panose="02070309020205020404" pitchFamily="49" charset="0"/>
              </a:rPr>
              <a:t>[1, 2]</a:t>
            </a:r>
          </a:p>
          <a:p>
            <a:pPr marL="0" indent="0">
              <a:buNone/>
            </a:pPr>
            <a:r>
              <a:rPr lang="en-US" b="1" dirty="0">
                <a:latin typeface="Courier New" panose="02070309020205020404" pitchFamily="49" charset="0"/>
                <a:cs typeface="Courier New" panose="02070309020205020404" pitchFamily="49" charset="0"/>
              </a:rPr>
              <a:t>&gt;&gt;&gt; list(</a:t>
            </a:r>
            <a:r>
              <a:rPr lang="en-US" b="1" dirty="0">
                <a:solidFill>
                  <a:srgbClr val="CE3838"/>
                </a:solidFill>
                <a:latin typeface="Courier New" panose="02070309020205020404" pitchFamily="49" charset="0"/>
                <a:cs typeface="Courier New" panose="02070309020205020404" pitchFamily="49" charset="0"/>
              </a:rPr>
              <a:t>map(int, ['1', '2'])</a:t>
            </a:r>
            <a:r>
              <a:rPr lang="en-US" b="1" dirty="0">
                <a:latin typeface="Courier New" panose="02070309020205020404" pitchFamily="49" charset="0"/>
                <a:cs typeface="Courier New" panose="02070309020205020404" pitchFamily="49" charset="0"/>
              </a:rPr>
              <a:t>)	#equivalent to above</a:t>
            </a:r>
          </a:p>
          <a:p>
            <a:pPr marL="0" indent="0">
              <a:buNone/>
            </a:pPr>
            <a:endParaRPr lang="en-US" b="1" dirty="0">
              <a:latin typeface="Courier New" panose="02070309020205020404" pitchFamily="49" charset="0"/>
              <a:ea typeface="Courier New"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def </a:t>
            </a:r>
            <a:r>
              <a:rPr lang="en-US" b="1" dirty="0" err="1">
                <a:latin typeface="Courier New" panose="02070309020205020404" pitchFamily="49" charset="0"/>
                <a:cs typeface="Courier New" panose="02070309020205020404" pitchFamily="49" charset="0"/>
              </a:rPr>
              <a:t>is_even</a:t>
            </a:r>
            <a:r>
              <a:rPr lang="en-US" b="1" dirty="0">
                <a:latin typeface="Courier New" panose="02070309020205020404" pitchFamily="49" charset="0"/>
                <a:cs typeface="Courier New" panose="02070309020205020404" pitchFamily="49" charset="0"/>
              </a:rPr>
              <a:t>(x):</a:t>
            </a:r>
          </a:p>
          <a:p>
            <a:pPr marL="0" indent="0">
              <a:buNone/>
            </a:pPr>
            <a:r>
              <a:rPr lang="en-US" b="1" dirty="0">
                <a:latin typeface="Courier New" panose="02070309020205020404" pitchFamily="49" charset="0"/>
                <a:cs typeface="Courier New" panose="02070309020205020404" pitchFamily="49" charset="0"/>
              </a:rPr>
              <a:t>    return x % 2 == 0</a:t>
            </a:r>
          </a:p>
          <a:p>
            <a:pPr marL="0" indent="0">
              <a:buNone/>
            </a:pPr>
            <a:r>
              <a:rPr lang="en-US" b="1" dirty="0">
                <a:latin typeface="Courier New" panose="02070309020205020404" pitchFamily="49" charset="0"/>
                <a:cs typeface="Courier New" panose="02070309020205020404" pitchFamily="49" charset="0"/>
              </a:rPr>
              <a:t>&gt;&gt;&gt;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for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in [1, 2, 3, 4, 5] if </a:t>
            </a:r>
            <a:r>
              <a:rPr lang="en-US" b="1" dirty="0" err="1">
                <a:latin typeface="Courier New" panose="02070309020205020404" pitchFamily="49" charset="0"/>
                <a:cs typeface="Courier New" panose="02070309020205020404" pitchFamily="49" charset="0"/>
              </a:rPr>
              <a:t>is_even</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pPr marL="0" indent="0">
              <a:buNone/>
            </a:pPr>
            <a:r>
              <a:rPr lang="en-US" b="1" dirty="0">
                <a:solidFill>
                  <a:schemeClr val="accent2"/>
                </a:solidFill>
                <a:latin typeface="Courier New" panose="02070309020205020404" pitchFamily="49" charset="0"/>
                <a:cs typeface="Courier New" panose="02070309020205020404" pitchFamily="49" charset="0"/>
              </a:rPr>
              <a:t>[2, 4] </a:t>
            </a:r>
          </a:p>
          <a:p>
            <a:pPr marL="0" indent="0">
              <a:buNone/>
            </a:pPr>
            <a:r>
              <a:rPr lang="en-US" b="1" dirty="0">
                <a:latin typeface="Courier New" panose="02070309020205020404" pitchFamily="49" charset="0"/>
                <a:cs typeface="Courier New" panose="02070309020205020404" pitchFamily="49" charset="0"/>
              </a:rPr>
              <a:t>&gt;&gt;&gt; list(</a:t>
            </a:r>
            <a:r>
              <a:rPr lang="en-US" b="1" dirty="0">
                <a:solidFill>
                  <a:srgbClr val="CE3838"/>
                </a:solidFill>
                <a:latin typeface="Courier New" panose="02070309020205020404" pitchFamily="49" charset="0"/>
                <a:cs typeface="Courier New" panose="02070309020205020404" pitchFamily="49" charset="0"/>
              </a:rPr>
              <a:t>filter(</a:t>
            </a:r>
            <a:r>
              <a:rPr lang="en-US" b="1" dirty="0" err="1">
                <a:solidFill>
                  <a:srgbClr val="CE3838"/>
                </a:solidFill>
                <a:latin typeface="Courier New" panose="02070309020205020404" pitchFamily="49" charset="0"/>
                <a:cs typeface="Courier New" panose="02070309020205020404" pitchFamily="49" charset="0"/>
              </a:rPr>
              <a:t>is_even</a:t>
            </a:r>
            <a:r>
              <a:rPr lang="en-US" b="1" dirty="0">
                <a:solidFill>
                  <a:srgbClr val="CE3838"/>
                </a:solidFill>
                <a:latin typeface="Courier New" panose="02070309020205020404" pitchFamily="49" charset="0"/>
                <a:cs typeface="Courier New" panose="02070309020205020404" pitchFamily="49" charset="0"/>
              </a:rPr>
              <a:t>, [1, 2, 3, 4, 5])</a:t>
            </a:r>
            <a:r>
              <a:rPr lang="en-US" b="1" dirty="0">
                <a:latin typeface="Courier New" panose="02070309020205020404" pitchFamily="49" charset="0"/>
                <a:cs typeface="Courier New" panose="02070309020205020404" pitchFamily="49" charset="0"/>
              </a:rPr>
              <a:t>) #equivalent</a:t>
            </a:r>
          </a:p>
          <a:p>
            <a:pPr marL="0" indent="0">
              <a:buNone/>
            </a:pPr>
            <a:endParaRPr lang="en-US" b="1" dirty="0">
              <a:latin typeface="Courier New" panose="02070309020205020404" pitchFamily="49" charset="0"/>
              <a:ea typeface="Courier New"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&gt;&gt;&gt; </a:t>
            </a:r>
            <a:r>
              <a:rPr lang="en-US" b="1" dirty="0">
                <a:solidFill>
                  <a:srgbClr val="CE3838"/>
                </a:solidFill>
                <a:latin typeface="Courier New" panose="02070309020205020404" pitchFamily="49" charset="0"/>
                <a:cs typeface="Courier New" panose="02070309020205020404" pitchFamily="49" charset="0"/>
              </a:rPr>
              <a:t>lambda x: x%2==0</a:t>
            </a: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&gt;&gt;&gt; list(</a:t>
            </a:r>
            <a:r>
              <a:rPr lang="en-US" b="1" dirty="0">
                <a:solidFill>
                  <a:srgbClr val="CE3838"/>
                </a:solidFill>
                <a:latin typeface="Courier New" panose="02070309020205020404" pitchFamily="49" charset="0"/>
                <a:cs typeface="Courier New" panose="02070309020205020404" pitchFamily="49" charset="0"/>
              </a:rPr>
              <a:t>filter(lambda x: x%2==0, [1, 2, 3, 4, 5])</a:t>
            </a:r>
            <a:r>
              <a:rPr lang="en-US" b="1" dirty="0">
                <a:latin typeface="Courier New" panose="02070309020205020404" pitchFamily="49" charset="0"/>
                <a:cs typeface="Courier New" panose="02070309020205020404" pitchFamily="49" charset="0"/>
              </a:rPr>
              <a:t>) #also equivalent</a:t>
            </a:r>
          </a:p>
          <a:p>
            <a:pPr indent="-457200" eaLnBrk="0" fontAlgn="base" hangingPunct="0">
              <a:spcBef>
                <a:spcPct val="20000"/>
              </a:spcBef>
              <a:spcAft>
                <a:spcPct val="0"/>
              </a:spcAft>
              <a:buClr>
                <a:srgbClr val="FF0000"/>
              </a:buClr>
              <a:buSzPct val="110000"/>
              <a:buNone/>
            </a:pPr>
            <a:endParaRPr lang="en-US" sz="2400" dirty="0">
              <a:solidFill>
                <a:srgbClr val="660066"/>
              </a:solidFill>
              <a:latin typeface="Courier New" pitchFamily="49"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Tree>
    <p:extLst>
      <p:ext uri="{BB962C8B-B14F-4D97-AF65-F5344CB8AC3E}">
        <p14:creationId xmlns:p14="http://schemas.microsoft.com/office/powerpoint/2010/main" val="40132110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4000" dirty="0"/>
              <a:t>Sorted list of n-grams</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604997" y="1228544"/>
            <a:ext cx="11813831" cy="5829272"/>
          </a:xfrm>
        </p:spPr>
        <p:txBody>
          <a:bodyPr>
            <a:normAutofit/>
          </a:bodyPr>
          <a:lstStyle/>
          <a:p>
            <a:pPr>
              <a:buFont typeface="Wingdings" pitchFamily="2" charset="2"/>
              <a:buNone/>
              <a:defRPr/>
            </a:pPr>
            <a:r>
              <a:rPr lang="en-US" sz="2000" b="1" dirty="0">
                <a:latin typeface="Courier New" charset="0"/>
                <a:ea typeface="Courier New" charset="0"/>
                <a:cs typeface="Courier New" charset="0"/>
              </a:rPr>
              <a:t>from operator import </a:t>
            </a:r>
            <a:r>
              <a:rPr lang="en-US" sz="2000" b="1" dirty="0" err="1">
                <a:latin typeface="Courier New" charset="0"/>
                <a:ea typeface="Courier New" charset="0"/>
                <a:cs typeface="Courier New" charset="0"/>
              </a:rPr>
              <a:t>itemgetter</a:t>
            </a:r>
            <a:endParaRPr lang="en-US" sz="2000" b="1" dirty="0">
              <a:latin typeface="Courier New" charset="0"/>
              <a:ea typeface="Courier New" charset="0"/>
              <a:cs typeface="Courier New" charset="0"/>
            </a:endParaRPr>
          </a:p>
          <a:p>
            <a:pPr>
              <a:buFont typeface="Wingdings" pitchFamily="2" charset="2"/>
              <a:buNone/>
              <a:defRPr/>
            </a:pPr>
            <a:endParaRPr lang="en-US" sz="2000" b="1" dirty="0">
              <a:latin typeface="Courier New" charset="0"/>
              <a:ea typeface="Courier New" charset="0"/>
              <a:cs typeface="Courier New" charset="0"/>
            </a:endParaRPr>
          </a:p>
          <a:p>
            <a:pPr>
              <a:buFont typeface="Wingdings" pitchFamily="2" charset="2"/>
              <a:buNone/>
              <a:defRPr/>
            </a:pPr>
            <a:r>
              <a:rPr lang="en-US" sz="2000" b="1" dirty="0">
                <a:latin typeface="Courier New" charset="0"/>
                <a:ea typeface="Courier New" charset="0"/>
                <a:cs typeface="Courier New" charset="0"/>
              </a:rPr>
              <a:t>def </a:t>
            </a:r>
            <a:r>
              <a:rPr lang="en-US" sz="2000" b="1" dirty="0" err="1">
                <a:latin typeface="Courier New" charset="0"/>
                <a:ea typeface="Courier New" charset="0"/>
                <a:cs typeface="Courier New" charset="0"/>
              </a:rPr>
              <a:t>calc_ngram</a:t>
            </a:r>
            <a:r>
              <a:rPr lang="en-US" sz="2000" b="1" dirty="0">
                <a:latin typeface="Courier New" charset="0"/>
                <a:ea typeface="Courier New" charset="0"/>
                <a:cs typeface="Courier New" charset="0"/>
              </a:rPr>
              <a:t>(</a:t>
            </a:r>
            <a:r>
              <a:rPr lang="en-US" sz="2000" b="1" dirty="0" err="1">
                <a:latin typeface="Courier New" charset="0"/>
                <a:ea typeface="Courier New" charset="0"/>
                <a:cs typeface="Courier New" charset="0"/>
              </a:rPr>
              <a:t>inputstring</a:t>
            </a: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nlen</a:t>
            </a:r>
            <a:r>
              <a:rPr lang="en-US" sz="2000" b="1" dirty="0">
                <a:latin typeface="Courier New" charset="0"/>
                <a:ea typeface="Courier New" charset="0"/>
                <a:cs typeface="Courier New" charset="0"/>
              </a:rPr>
              <a:t>): </a:t>
            </a:r>
          </a:p>
          <a:p>
            <a:pPr>
              <a:buFont typeface="Wingdings" pitchFamily="2" charset="2"/>
              <a:buNone/>
              <a:defRPr/>
            </a:pP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ngram_list</a:t>
            </a:r>
            <a:r>
              <a:rPr lang="en-US" sz="2000" b="1" dirty="0">
                <a:latin typeface="Courier New" charset="0"/>
                <a:ea typeface="Courier New" charset="0"/>
                <a:cs typeface="Courier New" charset="0"/>
              </a:rPr>
              <a:t> = [</a:t>
            </a:r>
            <a:r>
              <a:rPr lang="en-US" sz="2000" b="1" dirty="0" err="1">
                <a:latin typeface="Courier New" charset="0"/>
                <a:ea typeface="Courier New" charset="0"/>
                <a:cs typeface="Courier New" charset="0"/>
              </a:rPr>
              <a:t>inputstring</a:t>
            </a:r>
            <a:r>
              <a:rPr lang="en-US" sz="2000" b="1" dirty="0">
                <a:latin typeface="Courier New" charset="0"/>
                <a:ea typeface="Courier New" charset="0"/>
                <a:cs typeface="Courier New" charset="0"/>
              </a:rPr>
              <a:t>[</a:t>
            </a:r>
            <a:r>
              <a:rPr lang="en-US" sz="2000" b="1" dirty="0" err="1">
                <a:latin typeface="Courier New" charset="0"/>
                <a:ea typeface="Courier New" charset="0"/>
                <a:cs typeface="Courier New" charset="0"/>
              </a:rPr>
              <a:t>x:x+nlen</a:t>
            </a:r>
            <a:r>
              <a:rPr lang="en-US" sz="2000" b="1" dirty="0">
                <a:latin typeface="Courier New" charset="0"/>
                <a:ea typeface="Courier New" charset="0"/>
                <a:cs typeface="Courier New" charset="0"/>
              </a:rPr>
              <a:t>] for x in \</a:t>
            </a:r>
          </a:p>
          <a:p>
            <a:pPr>
              <a:buFont typeface="Wingdings" pitchFamily="2" charset="2"/>
              <a:buNone/>
              <a:defRPr/>
            </a:pPr>
            <a:r>
              <a:rPr lang="en-US" sz="2000" b="1" dirty="0">
                <a:latin typeface="Courier New" charset="0"/>
                <a:ea typeface="Courier New" charset="0"/>
                <a:cs typeface="Courier New" charset="0"/>
              </a:rPr>
              <a:t>        range(</a:t>
            </a:r>
            <a:r>
              <a:rPr lang="en-US" sz="2000" b="1" dirty="0" err="1">
                <a:latin typeface="Courier New" charset="0"/>
                <a:ea typeface="Courier New" charset="0"/>
                <a:cs typeface="Courier New" charset="0"/>
              </a:rPr>
              <a:t>len</a:t>
            </a:r>
            <a:r>
              <a:rPr lang="en-US" sz="2000" b="1" dirty="0">
                <a:latin typeface="Courier New" charset="0"/>
                <a:ea typeface="Courier New" charset="0"/>
                <a:cs typeface="Courier New" charset="0"/>
              </a:rPr>
              <a:t>(</a:t>
            </a:r>
            <a:r>
              <a:rPr lang="en-US" sz="2000" b="1" dirty="0" err="1">
                <a:latin typeface="Courier New" charset="0"/>
                <a:ea typeface="Courier New" charset="0"/>
                <a:cs typeface="Courier New" charset="0"/>
              </a:rPr>
              <a:t>inputstring</a:t>
            </a: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nlen</a:t>
            </a:r>
            <a:r>
              <a:rPr lang="en-US" sz="2000" b="1" dirty="0">
                <a:latin typeface="Courier New" charset="0"/>
                <a:ea typeface="Courier New" charset="0"/>
                <a:cs typeface="Courier New" charset="0"/>
              </a:rPr>
              <a:t> + 1)]</a:t>
            </a:r>
          </a:p>
          <a:p>
            <a:pPr>
              <a:buFont typeface="Wingdings" pitchFamily="2" charset="2"/>
              <a:buNone/>
              <a:defRPr/>
            </a:pP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ngram_freq</a:t>
            </a:r>
            <a:r>
              <a:rPr lang="en-US" sz="2000" b="1" dirty="0">
                <a:latin typeface="Courier New" charset="0"/>
                <a:ea typeface="Courier New" charset="0"/>
                <a:cs typeface="Courier New" charset="0"/>
              </a:rPr>
              <a:t> = {}	 </a:t>
            </a:r>
            <a:r>
              <a:rPr lang="en-US" sz="2000" b="1" dirty="0">
                <a:solidFill>
                  <a:srgbClr val="0070C0"/>
                </a:solidFill>
                <a:latin typeface="Courier New" charset="0"/>
                <a:ea typeface="Courier New" charset="0"/>
                <a:cs typeface="Courier New" charset="0"/>
              </a:rPr>
              <a:t># </a:t>
            </a:r>
            <a:r>
              <a:rPr lang="en-US" sz="2000" b="1" dirty="0" err="1">
                <a:solidFill>
                  <a:srgbClr val="0070C0"/>
                </a:solidFill>
                <a:latin typeface="Courier New" charset="0"/>
                <a:ea typeface="Courier New" charset="0"/>
                <a:cs typeface="Courier New" charset="0"/>
              </a:rPr>
              <a:t>dict</a:t>
            </a:r>
            <a:r>
              <a:rPr lang="en-US" sz="2000" b="1" dirty="0">
                <a:solidFill>
                  <a:srgbClr val="0070C0"/>
                </a:solidFill>
                <a:latin typeface="Courier New" charset="0"/>
                <a:ea typeface="Courier New" charset="0"/>
                <a:cs typeface="Courier New" charset="0"/>
              </a:rPr>
              <a:t> for storing results </a:t>
            </a:r>
          </a:p>
          <a:p>
            <a:pPr>
              <a:buFont typeface="Wingdings" pitchFamily="2" charset="2"/>
              <a:buNone/>
              <a:defRPr/>
            </a:pPr>
            <a:r>
              <a:rPr lang="en-US" sz="2000" b="1" dirty="0">
                <a:latin typeface="Courier New" charset="0"/>
                <a:ea typeface="Courier New" charset="0"/>
                <a:cs typeface="Courier New" charset="0"/>
              </a:rPr>
              <a:t>    for n in </a:t>
            </a:r>
            <a:r>
              <a:rPr lang="en-US" sz="2000" b="1" dirty="0" err="1">
                <a:latin typeface="Courier New" charset="0"/>
                <a:ea typeface="Courier New" charset="0"/>
                <a:cs typeface="Courier New" charset="0"/>
              </a:rPr>
              <a:t>ngram_list</a:t>
            </a:r>
            <a:r>
              <a:rPr lang="en-US" sz="2000" b="1" dirty="0">
                <a:latin typeface="Courier New" charset="0"/>
                <a:ea typeface="Courier New" charset="0"/>
                <a:cs typeface="Courier New" charset="0"/>
              </a:rPr>
              <a:t>: </a:t>
            </a:r>
            <a:r>
              <a:rPr lang="en-US" sz="2000" b="1" dirty="0">
                <a:solidFill>
                  <a:srgbClr val="0070C0"/>
                </a:solidFill>
                <a:latin typeface="Courier New" charset="0"/>
                <a:ea typeface="Courier New" charset="0"/>
                <a:cs typeface="Courier New" charset="0"/>
              </a:rPr>
              <a:t># collect the distinct n-grams and count </a:t>
            </a:r>
          </a:p>
          <a:p>
            <a:pPr>
              <a:buFont typeface="Wingdings" pitchFamily="2" charset="2"/>
              <a:buNone/>
              <a:defRPr/>
            </a:pPr>
            <a:r>
              <a:rPr lang="en-US" sz="2000" b="1" dirty="0">
                <a:latin typeface="Courier New" charset="0"/>
                <a:ea typeface="Courier New" charset="0"/>
                <a:cs typeface="Courier New" charset="0"/>
              </a:rPr>
              <a:t>        if n in </a:t>
            </a:r>
            <a:r>
              <a:rPr lang="en-US" sz="2000" b="1" dirty="0" err="1">
                <a:latin typeface="Courier New" charset="0"/>
                <a:ea typeface="Courier New" charset="0"/>
                <a:cs typeface="Courier New" charset="0"/>
              </a:rPr>
              <a:t>ngram_freq</a:t>
            </a:r>
            <a:r>
              <a:rPr lang="en-US" sz="2000" b="1" dirty="0">
                <a:latin typeface="Courier New" charset="0"/>
                <a:ea typeface="Courier New" charset="0"/>
                <a:cs typeface="Courier New" charset="0"/>
              </a:rPr>
              <a:t>: </a:t>
            </a:r>
          </a:p>
          <a:p>
            <a:pPr>
              <a:buFont typeface="Wingdings" pitchFamily="2" charset="2"/>
              <a:buNone/>
              <a:defRPr/>
            </a:pP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ngram_freq</a:t>
            </a:r>
            <a:r>
              <a:rPr lang="en-US" sz="2000" b="1" dirty="0">
                <a:latin typeface="Courier New" charset="0"/>
                <a:ea typeface="Courier New" charset="0"/>
                <a:cs typeface="Courier New" charset="0"/>
              </a:rPr>
              <a:t>[n] += 1 </a:t>
            </a:r>
          </a:p>
          <a:p>
            <a:pPr>
              <a:buFont typeface="Wingdings" pitchFamily="2" charset="2"/>
              <a:buNone/>
              <a:defRPr/>
            </a:pPr>
            <a:r>
              <a:rPr lang="en-US" sz="2000" b="1" dirty="0">
                <a:latin typeface="Courier New" charset="0"/>
                <a:ea typeface="Courier New" charset="0"/>
                <a:cs typeface="Courier New" charset="0"/>
              </a:rPr>
              <a:t>		else: </a:t>
            </a:r>
          </a:p>
          <a:p>
            <a:pPr>
              <a:buFont typeface="Wingdings" pitchFamily="2" charset="2"/>
              <a:buNone/>
              <a:defRPr/>
            </a:pP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ngram_freq</a:t>
            </a:r>
            <a:r>
              <a:rPr lang="en-US" sz="2000" b="1" dirty="0">
                <a:latin typeface="Courier New" charset="0"/>
                <a:ea typeface="Courier New" charset="0"/>
                <a:cs typeface="Courier New" charset="0"/>
              </a:rPr>
              <a:t>[n] = 1 </a:t>
            </a:r>
            <a:r>
              <a:rPr lang="en-US" sz="2000" b="1" dirty="0">
                <a:solidFill>
                  <a:srgbClr val="0070C0"/>
                </a:solidFill>
                <a:latin typeface="Courier New" charset="0"/>
                <a:ea typeface="Courier New" charset="0"/>
                <a:cs typeface="Courier New" charset="0"/>
              </a:rPr>
              <a:t># human counting numbers start at 1</a:t>
            </a:r>
          </a:p>
          <a:p>
            <a:pPr>
              <a:buFont typeface="Wingdings" pitchFamily="2" charset="2"/>
              <a:buNone/>
              <a:defRPr/>
            </a:pPr>
            <a:r>
              <a:rPr lang="en-US" sz="2000" b="1" dirty="0">
                <a:solidFill>
                  <a:srgbClr val="0070C0"/>
                </a:solidFill>
                <a:latin typeface="Courier New" charset="0"/>
                <a:ea typeface="Courier New" charset="0"/>
                <a:cs typeface="Courier New" charset="0"/>
              </a:rPr>
              <a:t>    # Can set reverse to change order of sort </a:t>
            </a:r>
          </a:p>
          <a:p>
            <a:pPr>
              <a:buNone/>
              <a:defRPr/>
            </a:pPr>
            <a:r>
              <a:rPr lang="en-US" sz="2000" b="1" dirty="0">
                <a:solidFill>
                  <a:srgbClr val="0070C0"/>
                </a:solidFill>
                <a:latin typeface="Courier New" charset="0"/>
                <a:ea typeface="Courier New" charset="0"/>
                <a:cs typeface="Courier New" charset="0"/>
              </a:rPr>
              <a:t>	 # (reverse=True for ascending; reverse=False for descending)</a:t>
            </a:r>
          </a:p>
          <a:p>
            <a:pPr>
              <a:buFont typeface="Wingdings" pitchFamily="2" charset="2"/>
              <a:buNone/>
              <a:defRPr/>
            </a:pPr>
            <a:r>
              <a:rPr lang="en-US" sz="2000" b="1" dirty="0">
                <a:latin typeface="Courier New" charset="0"/>
                <a:ea typeface="Courier New" charset="0"/>
                <a:cs typeface="Courier New" charset="0"/>
              </a:rPr>
              <a:t>    return sorted(</a:t>
            </a:r>
            <a:r>
              <a:rPr lang="en-US" sz="2000" b="1" dirty="0" err="1">
                <a:latin typeface="Courier New" charset="0"/>
                <a:ea typeface="Courier New" charset="0"/>
                <a:cs typeface="Courier New" charset="0"/>
              </a:rPr>
              <a:t>ngram_freq.items</a:t>
            </a:r>
            <a:r>
              <a:rPr lang="en-US" sz="2000" b="1" dirty="0">
                <a:latin typeface="Courier New" charset="0"/>
                <a:ea typeface="Courier New" charset="0"/>
                <a:cs typeface="Courier New" charset="0"/>
              </a:rPr>
              <a:t>(), </a:t>
            </a:r>
            <a:r>
              <a:rPr lang="en-US" sz="2000" dirty="0">
                <a:latin typeface="Courier New" charset="0"/>
                <a:ea typeface="Courier New" charset="0"/>
                <a:cs typeface="Courier New" charset="0"/>
              </a:rPr>
              <a:t>key=</a:t>
            </a:r>
            <a:r>
              <a:rPr lang="en-US" sz="2000" dirty="0" err="1">
                <a:latin typeface="Courier New" charset="0"/>
                <a:ea typeface="Courier New" charset="0"/>
                <a:cs typeface="Courier New" charset="0"/>
              </a:rPr>
              <a:t>itemgetter</a:t>
            </a:r>
            <a:r>
              <a:rPr lang="en-US" sz="2000" dirty="0">
                <a:latin typeface="Courier New" charset="0"/>
                <a:ea typeface="Courier New" charset="0"/>
                <a:cs typeface="Courier New" charset="0"/>
              </a:rPr>
              <a:t>(1),reverse=True)</a:t>
            </a:r>
          </a:p>
          <a:p>
            <a:pPr indent="-457200" eaLnBrk="0" fontAlgn="base" hangingPunct="0">
              <a:spcBef>
                <a:spcPct val="20000"/>
              </a:spcBef>
              <a:spcAft>
                <a:spcPct val="0"/>
              </a:spcAft>
              <a:buClr>
                <a:srgbClr val="FF0000"/>
              </a:buClr>
              <a:buSzPct val="110000"/>
              <a:buNone/>
            </a:pPr>
            <a:endParaRPr lang="en-US" sz="2400" dirty="0">
              <a:solidFill>
                <a:srgbClr val="660066"/>
              </a:solidFill>
              <a:latin typeface="Courier New" pitchFamily="49"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Tree>
    <p:extLst>
      <p:ext uri="{BB962C8B-B14F-4D97-AF65-F5344CB8AC3E}">
        <p14:creationId xmlns:p14="http://schemas.microsoft.com/office/powerpoint/2010/main" val="10955645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961519" y="2663095"/>
            <a:ext cx="5465099" cy="1531809"/>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buClr>
                <a:schemeClr val="accent1"/>
              </a:buClr>
            </a:pPr>
            <a:r>
              <a:rPr lang="en-US" sz="5400" dirty="0"/>
              <a:t>Classes and Inheritance</a:t>
            </a:r>
            <a:endParaRPr sz="3400" b="1" dirty="0">
              <a:solidFill>
                <a:srgbClr val="370661"/>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D31D9E0B-94AF-4CE4-8974-ACFB297A4A75}"/>
              </a:ext>
            </a:extLst>
          </p:cNvPr>
          <p:cNvPicPr>
            <a:picLocks noChangeAspect="1"/>
          </p:cNvPicPr>
          <p:nvPr/>
        </p:nvPicPr>
        <p:blipFill>
          <a:blip r:embed="rId3"/>
          <a:stretch>
            <a:fillRect/>
          </a:stretch>
        </p:blipFill>
        <p:spPr>
          <a:xfrm>
            <a:off x="3454400" y="3899559"/>
            <a:ext cx="5080000" cy="2463800"/>
          </a:xfrm>
          <a:prstGeom prst="rect">
            <a:avLst/>
          </a:prstGeom>
        </p:spPr>
      </p:pic>
      <p:pic>
        <p:nvPicPr>
          <p:cNvPr id="5" name="Picture 4" descr="BD07897_">
            <a:extLst>
              <a:ext uri="{FF2B5EF4-FFF2-40B4-BE49-F238E27FC236}">
                <a16:creationId xmlns:a16="http://schemas.microsoft.com/office/drawing/2014/main" id="{53761768-C2A9-4580-A7AF-1D4E69115FC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07915" y="3919402"/>
            <a:ext cx="2122488" cy="242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83583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Google Shape;84;g92b3bf485b_0_0">
            <a:extLst>
              <a:ext uri="{FF2B5EF4-FFF2-40B4-BE49-F238E27FC236}">
                <a16:creationId xmlns:a16="http://schemas.microsoft.com/office/drawing/2014/main" id="{96D53023-434D-4D46-A501-6AA9D4C6D4D1}"/>
              </a:ext>
            </a:extLst>
          </p:cNvPr>
          <p:cNvSpPr/>
          <p:nvPr/>
        </p:nvSpPr>
        <p:spPr>
          <a:xfrm>
            <a:off x="6096000" y="990646"/>
            <a:ext cx="2948636" cy="792093"/>
          </a:xfrm>
          <a:prstGeom prst="wedgeRoundRectCallout">
            <a:avLst>
              <a:gd name="adj1" fmla="val -176285"/>
              <a:gd name="adj2" fmla="val 101013"/>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Called when an object is instantiated</a:t>
            </a:r>
          </a:p>
        </p:txBody>
      </p:sp>
      <p:sp>
        <p:nvSpPr>
          <p:cNvPr id="4" name="Google Shape;84;g92b3bf485b_0_0">
            <a:extLst>
              <a:ext uri="{FF2B5EF4-FFF2-40B4-BE49-F238E27FC236}">
                <a16:creationId xmlns:a16="http://schemas.microsoft.com/office/drawing/2014/main" id="{6AAAF59E-2FE1-4C2C-89F8-8869D83E2E97}"/>
              </a:ext>
            </a:extLst>
          </p:cNvPr>
          <p:cNvSpPr/>
          <p:nvPr/>
        </p:nvSpPr>
        <p:spPr>
          <a:xfrm>
            <a:off x="7180968" y="1960513"/>
            <a:ext cx="2948636" cy="792093"/>
          </a:xfrm>
          <a:prstGeom prst="wedgeRoundRectCallout">
            <a:avLst>
              <a:gd name="adj1" fmla="val -180295"/>
              <a:gd name="adj2" fmla="val -10447"/>
              <a:gd name="adj3" fmla="val 0"/>
            </a:avLst>
          </a:prstGeom>
          <a:solidFill>
            <a:srgbClr val="7EDCF6"/>
          </a:solidFill>
          <a:ln>
            <a:noFill/>
          </a:ln>
        </p:spPr>
        <p:txBody>
          <a:bodyPr spcFirstLastPara="1" wrap="square" lIns="91425" tIns="91425" rIns="91425" bIns="91425" anchor="ctr" anchorCtr="0">
            <a:noAutofit/>
          </a:bodyPr>
          <a:lstStyle/>
          <a:p>
            <a:pPr algn="ctr" eaLnBrk="0" hangingPunct="0">
              <a:defRPr/>
            </a:pPr>
            <a:r>
              <a:rPr lang="en-US" sz="2000" dirty="0">
                <a:solidFill>
                  <a:schemeClr val="tx1"/>
                </a:solidFill>
                <a:latin typeface="+mj-lt"/>
                <a:ea typeface="ＭＳ Ｐゴシック" charset="0"/>
              </a:rPr>
              <a:t>Every method begins with the variable </a:t>
            </a:r>
            <a:r>
              <a:rPr lang="en-US" sz="2000" b="1" dirty="0">
                <a:solidFill>
                  <a:srgbClr val="C00000"/>
                </a:solidFill>
              </a:rPr>
              <a:t>self</a:t>
            </a:r>
          </a:p>
        </p:txBody>
      </p:sp>
      <p:sp>
        <p:nvSpPr>
          <p:cNvPr id="5" name="Google Shape;84;g92b3bf485b_0_0">
            <a:extLst>
              <a:ext uri="{FF2B5EF4-FFF2-40B4-BE49-F238E27FC236}">
                <a16:creationId xmlns:a16="http://schemas.microsoft.com/office/drawing/2014/main" id="{B22DE8FF-D81E-4DBE-A81A-B5B7078EE12E}"/>
              </a:ext>
            </a:extLst>
          </p:cNvPr>
          <p:cNvSpPr/>
          <p:nvPr/>
        </p:nvSpPr>
        <p:spPr>
          <a:xfrm>
            <a:off x="7570318" y="3446255"/>
            <a:ext cx="2948636" cy="792093"/>
          </a:xfrm>
          <a:prstGeom prst="wedgeRoundRectCallout">
            <a:avLst>
              <a:gd name="adj1" fmla="val -180295"/>
              <a:gd name="adj2" fmla="val -10447"/>
              <a:gd name="adj3" fmla="val 0"/>
            </a:avLst>
          </a:prstGeom>
          <a:solidFill>
            <a:srgbClr val="7EDCF6"/>
          </a:solidFill>
          <a:ln>
            <a:noFill/>
          </a:ln>
        </p:spPr>
        <p:txBody>
          <a:bodyPr spcFirstLastPara="1" wrap="square" lIns="91425" tIns="91425" rIns="91425" bIns="91425" anchor="ctr" anchorCtr="0">
            <a:noAutofit/>
          </a:bodyPr>
          <a:lstStyle/>
          <a:p>
            <a:pPr algn="ctr" eaLnBrk="0" fontAlgn="auto" hangingPunct="0">
              <a:spcBef>
                <a:spcPts val="0"/>
              </a:spcBef>
              <a:spcAft>
                <a:spcPts val="0"/>
              </a:spcAft>
              <a:defRPr/>
            </a:pPr>
            <a:r>
              <a:rPr lang="en-US" sz="2000" dirty="0">
                <a:solidFill>
                  <a:srgbClr val="000000"/>
                </a:solidFill>
              </a:rPr>
              <a:t>Another member method</a:t>
            </a:r>
          </a:p>
        </p:txBody>
      </p:sp>
      <p:sp>
        <p:nvSpPr>
          <p:cNvPr id="6" name="Google Shape;84;g92b3bf485b_0_0">
            <a:extLst>
              <a:ext uri="{FF2B5EF4-FFF2-40B4-BE49-F238E27FC236}">
                <a16:creationId xmlns:a16="http://schemas.microsoft.com/office/drawing/2014/main" id="{12655573-EAE9-4E17-9597-E9E69861A4A8}"/>
              </a:ext>
            </a:extLst>
          </p:cNvPr>
          <p:cNvSpPr/>
          <p:nvPr/>
        </p:nvSpPr>
        <p:spPr>
          <a:xfrm>
            <a:off x="7570318" y="4889973"/>
            <a:ext cx="2948636" cy="792093"/>
          </a:xfrm>
          <a:prstGeom prst="wedgeRoundRectCallout">
            <a:avLst>
              <a:gd name="adj1" fmla="val -147680"/>
              <a:gd name="adj2" fmla="val 3486"/>
              <a:gd name="adj3" fmla="val 0"/>
            </a:avLst>
          </a:prstGeom>
          <a:solidFill>
            <a:srgbClr val="7EDCF6"/>
          </a:solidFill>
          <a:ln>
            <a:noFill/>
          </a:ln>
        </p:spPr>
        <p:txBody>
          <a:bodyPr spcFirstLastPara="1" wrap="square" lIns="91425" tIns="91425" rIns="91425" bIns="91425" anchor="ctr" anchorCtr="0">
            <a:noAutofit/>
          </a:bodyPr>
          <a:lstStyle/>
          <a:p>
            <a:pPr algn="ctr" eaLnBrk="0" fontAlgn="auto" hangingPunct="0">
              <a:spcBef>
                <a:spcPts val="0"/>
              </a:spcBef>
              <a:spcAft>
                <a:spcPts val="0"/>
              </a:spcAft>
              <a:defRPr/>
            </a:pPr>
            <a:r>
              <a:rPr lang="en-US" sz="2000" dirty="0">
                <a:solidFill>
                  <a:srgbClr val="000000"/>
                </a:solidFill>
              </a:rPr>
              <a:t>Creating an instance, note no </a:t>
            </a:r>
            <a:r>
              <a:rPr lang="en-US" sz="2000" b="1" dirty="0">
                <a:solidFill>
                  <a:srgbClr val="FF3300"/>
                </a:solidFill>
              </a:rPr>
              <a:t>self</a:t>
            </a:r>
            <a:endParaRPr lang="en-US" sz="3600" b="1" dirty="0">
              <a:solidFill>
                <a:srgbClr val="FF3300"/>
              </a:solidFill>
            </a:endParaRPr>
          </a:p>
        </p:txBody>
      </p:sp>
      <p:sp>
        <p:nvSpPr>
          <p:cNvPr id="8" name="Google Shape;84;g92b3bf485b_0_0">
            <a:extLst>
              <a:ext uri="{FF2B5EF4-FFF2-40B4-BE49-F238E27FC236}">
                <a16:creationId xmlns:a16="http://schemas.microsoft.com/office/drawing/2014/main" id="{994BA56B-D244-4312-A01D-9E5B0F16F8FE}"/>
              </a:ext>
            </a:extLst>
          </p:cNvPr>
          <p:cNvSpPr/>
          <p:nvPr/>
        </p:nvSpPr>
        <p:spPr>
          <a:xfrm>
            <a:off x="5685871" y="5798043"/>
            <a:ext cx="2948636" cy="685214"/>
          </a:xfrm>
          <a:prstGeom prst="wedgeRoundRectCallout">
            <a:avLst>
              <a:gd name="adj1" fmla="val -111857"/>
              <a:gd name="adj2" fmla="val -67820"/>
              <a:gd name="adj3" fmla="val 0"/>
            </a:avLst>
          </a:prstGeom>
          <a:solidFill>
            <a:srgbClr val="7EDCF6"/>
          </a:solidFill>
          <a:ln>
            <a:noFill/>
          </a:ln>
        </p:spPr>
        <p:txBody>
          <a:bodyPr spcFirstLastPara="1" wrap="square" lIns="91425" tIns="91425" rIns="91425" bIns="91425" anchor="ctr" anchorCtr="0">
            <a:noAutofit/>
          </a:bodyPr>
          <a:lstStyle/>
          <a:p>
            <a:pPr algn="ctr" eaLnBrk="0" fontAlgn="auto" hangingPunct="0">
              <a:spcBef>
                <a:spcPts val="0"/>
              </a:spcBef>
              <a:spcAft>
                <a:spcPts val="0"/>
              </a:spcAft>
              <a:defRPr/>
            </a:pPr>
            <a:r>
              <a:rPr lang="en-US" sz="2000" dirty="0">
                <a:solidFill>
                  <a:srgbClr val="000000"/>
                </a:solidFill>
              </a:rPr>
              <a:t>Calling methods of an object</a:t>
            </a:r>
          </a:p>
        </p:txBody>
      </p:sp>
      <p:sp>
        <p:nvSpPr>
          <p:cNvPr id="82" name="Google Shape;82;g92b3bf485b_0_0"/>
          <p:cNvSpPr txBox="1">
            <a:spLocks noGrp="1"/>
          </p:cNvSpPr>
          <p:nvPr>
            <p:ph type="body" idx="2"/>
          </p:nvPr>
        </p:nvSpPr>
        <p:spPr>
          <a:xfrm>
            <a:off x="399672" y="353845"/>
            <a:ext cx="12362513" cy="651000"/>
          </a:xfrm>
          <a:prstGeom prst="rect">
            <a:avLst/>
          </a:prstGeom>
          <a:noFill/>
          <a:ln>
            <a:noFill/>
          </a:ln>
        </p:spPr>
        <p:txBody>
          <a:bodyPr spcFirstLastPara="1" wrap="square" lIns="91425" tIns="45700" rIns="91425" bIns="45700" anchor="t" anchorCtr="0">
            <a:noAutofit/>
          </a:bodyPr>
          <a:lstStyle/>
          <a:p>
            <a:r>
              <a:rPr lang="en-US" sz="3400" dirty="0"/>
              <a:t>Creating a class</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604997" y="927666"/>
            <a:ext cx="10549603" cy="5829272"/>
          </a:xfrm>
        </p:spPr>
        <p:txBody>
          <a:bodyPr>
            <a:normAutofit fontScale="92500" lnSpcReduction="10000"/>
          </a:bodyPr>
          <a:lstStyle/>
          <a:p>
            <a:pPr marL="365760" indent="-256032" fontAlgn="auto">
              <a:spcAft>
                <a:spcPts val="0"/>
              </a:spcAft>
              <a:buFont typeface="Wingdings 3"/>
              <a:buNone/>
              <a:defRPr/>
            </a:pPr>
            <a:r>
              <a:rPr lang="en-US" sz="2200" b="1" dirty="0">
                <a:solidFill>
                  <a:srgbClr val="C00000"/>
                </a:solidFill>
              </a:rPr>
              <a:t>class Student:</a:t>
            </a:r>
          </a:p>
          <a:p>
            <a:pPr marL="365760" indent="-256032" fontAlgn="auto">
              <a:spcAft>
                <a:spcPts val="0"/>
              </a:spcAft>
              <a:buFont typeface="Wingdings 3"/>
              <a:buNone/>
              <a:defRPr/>
            </a:pPr>
            <a:r>
              <a:rPr lang="en-US" sz="2200" b="1" dirty="0">
                <a:solidFill>
                  <a:srgbClr val="00B050"/>
                </a:solidFill>
              </a:rPr>
              <a:t>   </a:t>
            </a:r>
            <a:r>
              <a:rPr lang="en-US" sz="2200" b="1" dirty="0">
                <a:solidFill>
                  <a:srgbClr val="000000"/>
                </a:solidFill>
              </a:rPr>
              <a:t> univ = "</a:t>
            </a:r>
            <a:r>
              <a:rPr lang="en-US" sz="2200" b="1" dirty="0" err="1">
                <a:solidFill>
                  <a:srgbClr val="000000"/>
                </a:solidFill>
              </a:rPr>
              <a:t>upenn</a:t>
            </a:r>
            <a:r>
              <a:rPr lang="en-US" sz="2200" b="1" dirty="0">
                <a:solidFill>
                  <a:srgbClr val="000000"/>
                </a:solidFill>
              </a:rPr>
              <a:t>" # class attribute</a:t>
            </a:r>
          </a:p>
          <a:p>
            <a:pPr marL="365760" indent="-256032" fontAlgn="auto">
              <a:spcAft>
                <a:spcPts val="0"/>
              </a:spcAft>
              <a:buFont typeface="Wingdings 3"/>
              <a:buNone/>
              <a:defRPr/>
            </a:pPr>
            <a:endParaRPr lang="en-US" sz="2200" b="1" dirty="0">
              <a:solidFill>
                <a:srgbClr val="00B050"/>
              </a:solidFill>
            </a:endParaRPr>
          </a:p>
          <a:p>
            <a:pPr marL="365760" indent="-256032" fontAlgn="auto">
              <a:spcAft>
                <a:spcPts val="0"/>
              </a:spcAft>
              <a:buFont typeface="Wingdings 3"/>
              <a:buNone/>
              <a:defRPr/>
            </a:pPr>
            <a:r>
              <a:rPr lang="en-US" sz="2200" b="1" dirty="0">
                <a:solidFill>
                  <a:srgbClr val="00B050"/>
                </a:solidFill>
              </a:rPr>
              <a:t>    </a:t>
            </a:r>
            <a:r>
              <a:rPr lang="en-US" sz="2200" b="1" dirty="0">
                <a:solidFill>
                  <a:srgbClr val="C00000"/>
                </a:solidFill>
              </a:rPr>
              <a:t>def  </a:t>
            </a:r>
            <a:r>
              <a:rPr lang="en-US" sz="2200" b="1" spc="400" dirty="0">
                <a:solidFill>
                  <a:srgbClr val="C00000"/>
                </a:solidFill>
                <a:latin typeface="Courier New" panose="02070309020205020404" pitchFamily="49" charset="0"/>
                <a:cs typeface="Courier New" panose="02070309020205020404" pitchFamily="49" charset="0"/>
              </a:rPr>
              <a:t>__</a:t>
            </a:r>
            <a:r>
              <a:rPr lang="en-US" sz="2200" b="1" dirty="0" err="1">
                <a:solidFill>
                  <a:srgbClr val="C00000"/>
                </a:solidFill>
              </a:rPr>
              <a:t>init</a:t>
            </a:r>
            <a:r>
              <a:rPr lang="en-US" sz="2200" b="1" spc="400" dirty="0">
                <a:solidFill>
                  <a:srgbClr val="C00000"/>
                </a:solidFill>
                <a:latin typeface="Courier New" panose="02070309020205020404" pitchFamily="49" charset="0"/>
                <a:cs typeface="Courier New" panose="02070309020205020404" pitchFamily="49" charset="0"/>
              </a:rPr>
              <a:t>__</a:t>
            </a:r>
            <a:r>
              <a:rPr lang="en-US" sz="2200" b="1" dirty="0">
                <a:solidFill>
                  <a:srgbClr val="C00000"/>
                </a:solidFill>
              </a:rPr>
              <a:t>(self, name, dept):</a:t>
            </a:r>
          </a:p>
          <a:p>
            <a:pPr marL="365760" indent="-256032" fontAlgn="auto">
              <a:spcAft>
                <a:spcPts val="0"/>
              </a:spcAft>
              <a:buFont typeface="Wingdings 3"/>
              <a:buNone/>
              <a:defRPr/>
            </a:pPr>
            <a:r>
              <a:rPr lang="en-US" sz="2200" b="1" dirty="0">
                <a:solidFill>
                  <a:srgbClr val="00B050"/>
                </a:solidFill>
              </a:rPr>
              <a:t>        </a:t>
            </a:r>
            <a:r>
              <a:rPr lang="en-US" sz="2200" b="1" dirty="0" err="1">
                <a:solidFill>
                  <a:srgbClr val="000000"/>
                </a:solidFill>
              </a:rPr>
              <a:t>self.student_name</a:t>
            </a:r>
            <a:r>
              <a:rPr lang="en-US" sz="2200" b="1" dirty="0">
                <a:solidFill>
                  <a:srgbClr val="000000"/>
                </a:solidFill>
              </a:rPr>
              <a:t> = name</a:t>
            </a:r>
          </a:p>
          <a:p>
            <a:pPr marL="365760" indent="-256032" fontAlgn="auto">
              <a:spcAft>
                <a:spcPts val="0"/>
              </a:spcAft>
              <a:buFont typeface="Wingdings 3"/>
              <a:buNone/>
              <a:defRPr/>
            </a:pPr>
            <a:r>
              <a:rPr lang="en-US" sz="2200" b="1" dirty="0">
                <a:solidFill>
                  <a:srgbClr val="000000"/>
                </a:solidFill>
              </a:rPr>
              <a:t>        </a:t>
            </a:r>
            <a:r>
              <a:rPr lang="en-US" sz="2200" b="1" dirty="0" err="1">
                <a:solidFill>
                  <a:srgbClr val="000000"/>
                </a:solidFill>
              </a:rPr>
              <a:t>self.student_dept</a:t>
            </a:r>
            <a:r>
              <a:rPr lang="en-US" sz="2200" b="1" dirty="0">
                <a:solidFill>
                  <a:srgbClr val="000000"/>
                </a:solidFill>
              </a:rPr>
              <a:t> = dept</a:t>
            </a:r>
            <a:endParaRPr lang="en-US" sz="2200" b="1" kern="1200" dirty="0">
              <a:solidFill>
                <a:srgbClr val="000000"/>
              </a:solidFill>
            </a:endParaRPr>
          </a:p>
          <a:p>
            <a:pPr marL="365760" indent="-256032" fontAlgn="auto">
              <a:spcAft>
                <a:spcPts val="0"/>
              </a:spcAft>
              <a:buFont typeface="Wingdings 3"/>
              <a:buNone/>
              <a:defRPr/>
            </a:pPr>
            <a:endParaRPr lang="en-US" sz="2200" b="1" dirty="0">
              <a:solidFill>
                <a:srgbClr val="00B050"/>
              </a:solidFill>
            </a:endParaRPr>
          </a:p>
          <a:p>
            <a:pPr marL="365760" indent="-256032" fontAlgn="auto">
              <a:spcAft>
                <a:spcPts val="0"/>
              </a:spcAft>
              <a:buFont typeface="Wingdings 3"/>
              <a:buNone/>
              <a:defRPr/>
            </a:pPr>
            <a:r>
              <a:rPr lang="en-US" sz="2200" b="1" dirty="0">
                <a:solidFill>
                  <a:srgbClr val="00B050"/>
                </a:solidFill>
              </a:rPr>
              <a:t>    </a:t>
            </a:r>
            <a:r>
              <a:rPr lang="en-US" sz="2200" b="1" dirty="0">
                <a:solidFill>
                  <a:srgbClr val="C00000"/>
                </a:solidFill>
              </a:rPr>
              <a:t>def </a:t>
            </a:r>
            <a:r>
              <a:rPr lang="en-US" sz="2200" b="1" dirty="0" err="1">
                <a:solidFill>
                  <a:srgbClr val="C00000"/>
                </a:solidFill>
              </a:rPr>
              <a:t>print_details</a:t>
            </a:r>
            <a:r>
              <a:rPr lang="en-US" sz="2200" b="1" dirty="0">
                <a:solidFill>
                  <a:srgbClr val="C00000"/>
                </a:solidFill>
              </a:rPr>
              <a:t>(self):</a:t>
            </a:r>
          </a:p>
          <a:p>
            <a:pPr marL="365760" indent="-256032" fontAlgn="auto">
              <a:spcAft>
                <a:spcPts val="0"/>
              </a:spcAft>
              <a:buFont typeface="Wingdings 3"/>
              <a:buNone/>
              <a:defRPr/>
            </a:pPr>
            <a:r>
              <a:rPr lang="en-US" sz="2200" b="1" dirty="0">
                <a:solidFill>
                  <a:srgbClr val="00B050"/>
                </a:solidFill>
              </a:rPr>
              <a:t>       </a:t>
            </a:r>
            <a:r>
              <a:rPr lang="en-US" sz="2200" b="1" dirty="0">
                <a:solidFill>
                  <a:srgbClr val="000000"/>
                </a:solidFill>
              </a:rPr>
              <a:t> print("Name: " + </a:t>
            </a:r>
            <a:r>
              <a:rPr lang="en-US" sz="2200" b="1" dirty="0" err="1">
                <a:solidFill>
                  <a:srgbClr val="000000"/>
                </a:solidFill>
              </a:rPr>
              <a:t>self.student_name</a:t>
            </a:r>
            <a:r>
              <a:rPr lang="en-US" sz="2200" b="1" dirty="0">
                <a:solidFill>
                  <a:srgbClr val="000000"/>
                </a:solidFill>
              </a:rPr>
              <a:t>)</a:t>
            </a:r>
          </a:p>
          <a:p>
            <a:pPr marL="365760" indent="-256032" fontAlgn="auto">
              <a:spcAft>
                <a:spcPts val="0"/>
              </a:spcAft>
              <a:buFont typeface="Wingdings 3"/>
              <a:buNone/>
              <a:defRPr/>
            </a:pPr>
            <a:r>
              <a:rPr lang="en-US" sz="2200" b="1" dirty="0">
                <a:solidFill>
                  <a:srgbClr val="000000"/>
                </a:solidFill>
              </a:rPr>
              <a:t>        print("Dept: " + </a:t>
            </a:r>
            <a:r>
              <a:rPr lang="en-US" sz="2200" b="1" dirty="0" err="1">
                <a:solidFill>
                  <a:srgbClr val="000000"/>
                </a:solidFill>
              </a:rPr>
              <a:t>self.student_dept</a:t>
            </a:r>
            <a:r>
              <a:rPr lang="en-US" sz="2200" b="1" dirty="0">
                <a:solidFill>
                  <a:srgbClr val="000000"/>
                </a:solidFill>
              </a:rPr>
              <a:t>)</a:t>
            </a:r>
          </a:p>
          <a:p>
            <a:pPr marL="365760" indent="-256032" fontAlgn="auto">
              <a:spcAft>
                <a:spcPts val="0"/>
              </a:spcAft>
              <a:buFont typeface="Wingdings 3"/>
              <a:buNone/>
              <a:defRPr/>
            </a:pPr>
            <a:r>
              <a:rPr lang="en-US" sz="2200" b="1" dirty="0">
                <a:solidFill>
                  <a:srgbClr val="000000"/>
                </a:solidFill>
              </a:rPr>
              <a:t>      </a:t>
            </a:r>
            <a:endParaRPr lang="en-US" sz="2200" b="1" dirty="0">
              <a:solidFill>
                <a:srgbClr val="00B050"/>
              </a:solidFill>
            </a:endParaRPr>
          </a:p>
          <a:p>
            <a:pPr marL="365760" indent="-256032" fontAlgn="auto">
              <a:spcAft>
                <a:spcPts val="0"/>
              </a:spcAft>
              <a:buFont typeface="Wingdings 3"/>
              <a:buNone/>
              <a:defRPr/>
            </a:pPr>
            <a:r>
              <a:rPr lang="en-US" sz="2200" b="1" dirty="0">
                <a:solidFill>
                  <a:srgbClr val="000000"/>
                </a:solidFill>
              </a:rPr>
              <a:t>student1 = Student("</a:t>
            </a:r>
            <a:r>
              <a:rPr lang="en-US" sz="2200" b="1" dirty="0" err="1">
                <a:solidFill>
                  <a:srgbClr val="000000"/>
                </a:solidFill>
              </a:rPr>
              <a:t>julie</a:t>
            </a:r>
            <a:r>
              <a:rPr lang="en-US" sz="2200" b="1" dirty="0">
                <a:solidFill>
                  <a:srgbClr val="000000"/>
                </a:solidFill>
              </a:rPr>
              <a:t>", "cis")</a:t>
            </a:r>
          </a:p>
          <a:p>
            <a:pPr marL="365760" indent="-256032" fontAlgn="auto">
              <a:spcAft>
                <a:spcPts val="0"/>
              </a:spcAft>
              <a:buFont typeface="Wingdings 3"/>
              <a:buNone/>
              <a:defRPr/>
            </a:pPr>
            <a:r>
              <a:rPr lang="en-US" sz="2200" b="1" dirty="0">
                <a:solidFill>
                  <a:srgbClr val="000000"/>
                </a:solidFill>
              </a:rPr>
              <a:t>student1.print_details()</a:t>
            </a:r>
          </a:p>
          <a:p>
            <a:pPr marL="365760" indent="-256032" fontAlgn="auto">
              <a:spcAft>
                <a:spcPts val="0"/>
              </a:spcAft>
              <a:buFont typeface="Wingdings 3"/>
              <a:buNone/>
              <a:defRPr/>
            </a:pPr>
            <a:r>
              <a:rPr lang="en-US" sz="2200" b="1" dirty="0" err="1">
                <a:solidFill>
                  <a:srgbClr val="000000"/>
                </a:solidFill>
              </a:rPr>
              <a:t>Student.print_details</a:t>
            </a:r>
            <a:r>
              <a:rPr lang="en-US" sz="2200" b="1" dirty="0">
                <a:solidFill>
                  <a:srgbClr val="000000"/>
                </a:solidFill>
              </a:rPr>
              <a:t>(student1)</a:t>
            </a:r>
          </a:p>
          <a:p>
            <a:pPr marL="365760" indent="-256032" fontAlgn="auto">
              <a:spcAft>
                <a:spcPts val="0"/>
              </a:spcAft>
              <a:buFont typeface="Wingdings 3"/>
              <a:buNone/>
              <a:defRPr/>
            </a:pPr>
            <a:r>
              <a:rPr lang="en-US" sz="2200" b="1" dirty="0" err="1">
                <a:solidFill>
                  <a:srgbClr val="000000"/>
                </a:solidFill>
              </a:rPr>
              <a:t>Student.univ</a:t>
            </a:r>
            <a:endParaRPr lang="en-US" sz="2200" b="1" dirty="0">
              <a:solidFill>
                <a:srgbClr val="000000"/>
              </a:solidFill>
            </a:endParaRPr>
          </a:p>
          <a:p>
            <a:pPr indent="-457200" eaLnBrk="0" fontAlgn="base" hangingPunct="0">
              <a:spcBef>
                <a:spcPct val="20000"/>
              </a:spcBef>
              <a:spcAft>
                <a:spcPct val="0"/>
              </a:spcAft>
              <a:buClr>
                <a:srgbClr val="FF0000"/>
              </a:buClr>
              <a:buSzPct val="110000"/>
              <a:buNone/>
            </a:pPr>
            <a:endParaRPr lang="en-US" sz="2400" dirty="0">
              <a:solidFill>
                <a:srgbClr val="660066"/>
              </a:solidFill>
              <a:latin typeface="Courier New" pitchFamily="49"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Tree>
    <p:extLst>
      <p:ext uri="{BB962C8B-B14F-4D97-AF65-F5344CB8AC3E}">
        <p14:creationId xmlns:p14="http://schemas.microsoft.com/office/powerpoint/2010/main" val="11159073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3400" dirty="0"/>
              <a:t>Subclasses</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604997" y="1228544"/>
            <a:ext cx="10549603" cy="5829272"/>
          </a:xfrm>
        </p:spPr>
        <p:txBody>
          <a:bodyPr>
            <a:normAutofit/>
          </a:bodyPr>
          <a:lstStyle/>
          <a:p>
            <a:pPr>
              <a:lnSpc>
                <a:spcPct val="90000"/>
              </a:lnSpc>
            </a:pPr>
            <a:r>
              <a:rPr lang="en-US" dirty="0"/>
              <a:t>A class can </a:t>
            </a:r>
            <a:r>
              <a:rPr lang="en-US" i="1" dirty="0">
                <a:solidFill>
                  <a:srgbClr val="C00000"/>
                </a:solidFill>
              </a:rPr>
              <a:t>extend</a:t>
            </a:r>
            <a:r>
              <a:rPr lang="en-US" i="1" dirty="0">
                <a:solidFill>
                  <a:schemeClr val="accent2"/>
                </a:solidFill>
              </a:rPr>
              <a:t> </a:t>
            </a:r>
            <a:r>
              <a:rPr lang="en-US" dirty="0"/>
              <a:t>the definition of another class </a:t>
            </a:r>
          </a:p>
          <a:p>
            <a:pPr lvl="1">
              <a:lnSpc>
                <a:spcPct val="90000"/>
              </a:lnSpc>
            </a:pPr>
            <a:r>
              <a:rPr lang="en-US" dirty="0"/>
              <a:t>Allows use (or extension) of methods and attributes already defined in the previous one.</a:t>
            </a:r>
          </a:p>
          <a:p>
            <a:pPr lvl="1">
              <a:lnSpc>
                <a:spcPct val="90000"/>
              </a:lnSpc>
            </a:pPr>
            <a:r>
              <a:rPr lang="en-US" dirty="0"/>
              <a:t>New class: </a:t>
            </a:r>
            <a:r>
              <a:rPr lang="en-US" i="1" dirty="0">
                <a:solidFill>
                  <a:srgbClr val="C00000"/>
                </a:solidFill>
              </a:rPr>
              <a:t>subclass</a:t>
            </a:r>
            <a:r>
              <a:rPr lang="en-US" dirty="0"/>
              <a:t>. Original: </a:t>
            </a:r>
            <a:r>
              <a:rPr lang="en-US" i="1" dirty="0">
                <a:solidFill>
                  <a:srgbClr val="C00000"/>
                </a:solidFill>
              </a:rPr>
              <a:t>parent</a:t>
            </a:r>
            <a:r>
              <a:rPr lang="en-US" dirty="0"/>
              <a:t>, </a:t>
            </a:r>
            <a:r>
              <a:rPr lang="en-US" i="1" dirty="0">
                <a:solidFill>
                  <a:srgbClr val="C00000"/>
                </a:solidFill>
              </a:rPr>
              <a:t>ancestor</a:t>
            </a:r>
            <a:r>
              <a:rPr lang="en-US" i="1" dirty="0">
                <a:solidFill>
                  <a:schemeClr val="accent2"/>
                </a:solidFill>
              </a:rPr>
              <a:t> </a:t>
            </a:r>
            <a:r>
              <a:rPr lang="en-US" dirty="0">
                <a:solidFill>
                  <a:schemeClr val="accent2"/>
                </a:solidFill>
              </a:rPr>
              <a:t>or </a:t>
            </a:r>
            <a:r>
              <a:rPr lang="en-US" i="1" dirty="0">
                <a:solidFill>
                  <a:srgbClr val="C00000"/>
                </a:solidFill>
              </a:rPr>
              <a:t>superclass</a:t>
            </a:r>
          </a:p>
          <a:p>
            <a:pPr lvl="1">
              <a:lnSpc>
                <a:spcPct val="90000"/>
              </a:lnSpc>
            </a:pPr>
            <a:endParaRPr lang="en-US" dirty="0">
              <a:solidFill>
                <a:srgbClr val="C00000"/>
              </a:solidFill>
            </a:endParaRPr>
          </a:p>
          <a:p>
            <a:pPr>
              <a:lnSpc>
                <a:spcPct val="90000"/>
              </a:lnSpc>
            </a:pPr>
            <a:r>
              <a:rPr lang="en-US" dirty="0"/>
              <a:t>To define a subclass, put the name of the superclass in parentheses after the subclass’s name on the first line of the definition.</a:t>
            </a:r>
          </a:p>
          <a:p>
            <a:pPr marL="0" indent="0">
              <a:lnSpc>
                <a:spcPct val="90000"/>
              </a:lnSpc>
              <a:buNone/>
            </a:pPr>
            <a:br>
              <a:rPr lang="en-US" dirty="0"/>
            </a:br>
            <a:r>
              <a:rPr lang="en-US" b="0" dirty="0">
                <a:latin typeface="Courier New" pitchFamily="49" charset="0"/>
              </a:rPr>
              <a:t>   </a:t>
            </a:r>
            <a:r>
              <a:rPr lang="en-US" dirty="0">
                <a:solidFill>
                  <a:srgbClr val="FF9933"/>
                </a:solidFill>
                <a:latin typeface="Courier New" pitchFamily="49" charset="0"/>
              </a:rPr>
              <a:t>class</a:t>
            </a:r>
            <a:r>
              <a:rPr lang="en-US" dirty="0">
                <a:latin typeface="Courier New" pitchFamily="49" charset="0"/>
              </a:rPr>
              <a:t> </a:t>
            </a:r>
            <a:r>
              <a:rPr lang="en-US" dirty="0">
                <a:solidFill>
                  <a:schemeClr val="accent2"/>
                </a:solidFill>
                <a:latin typeface="Courier New" pitchFamily="49" charset="0"/>
              </a:rPr>
              <a:t>Nets213Student</a:t>
            </a:r>
            <a:r>
              <a:rPr lang="en-US" dirty="0">
                <a:latin typeface="Courier New" pitchFamily="49" charset="0"/>
              </a:rPr>
              <a:t>(Student):</a:t>
            </a:r>
          </a:p>
          <a:p>
            <a:pPr>
              <a:lnSpc>
                <a:spcPct val="90000"/>
              </a:lnSpc>
            </a:pPr>
            <a:endParaRPr lang="en-US" dirty="0">
              <a:latin typeface="Courier New" pitchFamily="49" charset="0"/>
            </a:endParaRPr>
          </a:p>
          <a:p>
            <a:pPr>
              <a:lnSpc>
                <a:spcPct val="90000"/>
              </a:lnSpc>
            </a:pPr>
            <a:r>
              <a:rPr lang="en-US" dirty="0"/>
              <a:t>Python has no ‘extends’ keyword like Java.</a:t>
            </a:r>
          </a:p>
          <a:p>
            <a:pPr>
              <a:lnSpc>
                <a:spcPct val="90000"/>
              </a:lnSpc>
            </a:pPr>
            <a:r>
              <a:rPr lang="en-US" dirty="0"/>
              <a:t>Multiple inheritance is supported.</a:t>
            </a:r>
          </a:p>
          <a:p>
            <a:pPr>
              <a:buFont typeface="Wingdings" pitchFamily="2" charset="2"/>
              <a:buNone/>
              <a:defRPr/>
            </a:pPr>
            <a:r>
              <a:rPr lang="en-US" dirty="0">
                <a:latin typeface="Courier New" charset="0"/>
                <a:ea typeface="Courier New" charset="0"/>
                <a:cs typeface="Courier New" charset="0"/>
              </a:rPr>
              <a:t>           </a:t>
            </a:r>
            <a:endParaRPr lang="en-US" sz="2400" dirty="0">
              <a:solidFill>
                <a:srgbClr val="660066"/>
              </a:solidFill>
              <a:latin typeface="Courier New" pitchFamily="49"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Tree>
    <p:extLst>
      <p:ext uri="{BB962C8B-B14F-4D97-AF65-F5344CB8AC3E}">
        <p14:creationId xmlns:p14="http://schemas.microsoft.com/office/powerpoint/2010/main" val="17818020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3400" dirty="0"/>
              <a:t>Constructors:  __</a:t>
            </a:r>
            <a:r>
              <a:rPr lang="en-US" sz="3400" dirty="0" err="1"/>
              <a:t>init</a:t>
            </a:r>
            <a:r>
              <a:rPr lang="en-US" sz="3400" dirty="0"/>
              <a:t>__</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604997" y="1228544"/>
            <a:ext cx="10549603" cy="5829272"/>
          </a:xfrm>
        </p:spPr>
        <p:txBody>
          <a:bodyPr>
            <a:normAutofit/>
          </a:bodyPr>
          <a:lstStyle/>
          <a:p>
            <a:r>
              <a:rPr lang="en-US" dirty="0"/>
              <a:t>Very similar to Java</a:t>
            </a:r>
          </a:p>
          <a:p>
            <a:r>
              <a:rPr lang="en-US" dirty="0"/>
              <a:t>Commonly, the ancestor’s </a:t>
            </a:r>
            <a:r>
              <a:rPr lang="en-US" dirty="0">
                <a:latin typeface="Courier New" pitchFamily="49" charset="0"/>
              </a:rPr>
              <a:t>__</a:t>
            </a:r>
            <a:r>
              <a:rPr lang="en-US" dirty="0" err="1">
                <a:latin typeface="Courier New" pitchFamily="49" charset="0"/>
              </a:rPr>
              <a:t>init</a:t>
            </a:r>
            <a:r>
              <a:rPr lang="en-US" dirty="0">
                <a:latin typeface="Courier New" pitchFamily="49" charset="0"/>
              </a:rPr>
              <a:t>__</a:t>
            </a:r>
            <a:r>
              <a:rPr lang="en-US" dirty="0"/>
              <a:t> method is executed in addition to new commands</a:t>
            </a:r>
          </a:p>
          <a:p>
            <a:r>
              <a:rPr lang="en-US" i="1" dirty="0"/>
              <a:t>Must be done explicitly </a:t>
            </a:r>
          </a:p>
          <a:p>
            <a:r>
              <a:rPr lang="en-US" dirty="0"/>
              <a:t>You’ll often see something like this in the </a:t>
            </a:r>
            <a:r>
              <a:rPr lang="en-US" dirty="0">
                <a:latin typeface="Courier New" pitchFamily="49" charset="0"/>
              </a:rPr>
              <a:t>__</a:t>
            </a:r>
            <a:r>
              <a:rPr lang="en-US" dirty="0" err="1">
                <a:latin typeface="Courier New" pitchFamily="49" charset="0"/>
              </a:rPr>
              <a:t>init</a:t>
            </a:r>
            <a:r>
              <a:rPr lang="en-US" dirty="0">
                <a:latin typeface="Courier New" pitchFamily="49" charset="0"/>
              </a:rPr>
              <a:t>__</a:t>
            </a:r>
            <a:r>
              <a:rPr lang="en-US" dirty="0"/>
              <a:t> method of subclasses:</a:t>
            </a:r>
          </a:p>
          <a:p>
            <a:endParaRPr lang="en-US" b="0" dirty="0">
              <a:latin typeface="Courier New" pitchFamily="49" charset="0"/>
            </a:endParaRPr>
          </a:p>
          <a:p>
            <a:pPr>
              <a:buFont typeface="Symbol" pitchFamily="18" charset="2"/>
              <a:buNone/>
            </a:pPr>
            <a:r>
              <a:rPr lang="en-US" b="1" dirty="0">
                <a:latin typeface="Courier New" pitchFamily="49" charset="0"/>
              </a:rPr>
              <a:t>	</a:t>
            </a:r>
            <a:r>
              <a:rPr lang="en-US" b="1" dirty="0" err="1">
                <a:latin typeface="Courier New" pitchFamily="49" charset="0"/>
              </a:rPr>
              <a:t>parentClass</a:t>
            </a:r>
            <a:r>
              <a:rPr lang="en-US" b="1" dirty="0">
                <a:latin typeface="Courier New" pitchFamily="49" charset="0"/>
              </a:rPr>
              <a:t>.__</a:t>
            </a:r>
            <a:r>
              <a:rPr lang="en-US" b="1" dirty="0" err="1">
                <a:latin typeface="Courier New" pitchFamily="49" charset="0"/>
              </a:rPr>
              <a:t>init</a:t>
            </a:r>
            <a:r>
              <a:rPr lang="en-US" b="1" dirty="0">
                <a:latin typeface="Courier New" pitchFamily="49" charset="0"/>
              </a:rPr>
              <a:t>__(self, x, y) </a:t>
            </a:r>
            <a:br>
              <a:rPr lang="en-US" b="1" dirty="0">
                <a:latin typeface="Courier New" pitchFamily="49" charset="0"/>
              </a:rPr>
            </a:br>
            <a:br>
              <a:rPr lang="en-US" b="0" dirty="0">
                <a:latin typeface="Courier New" pitchFamily="49" charset="0"/>
              </a:rPr>
            </a:br>
            <a:r>
              <a:rPr lang="en-US" dirty="0"/>
              <a:t>where </a:t>
            </a:r>
            <a:r>
              <a:rPr lang="en-US" dirty="0" err="1"/>
              <a:t>parentClass</a:t>
            </a:r>
            <a:r>
              <a:rPr lang="en-US" dirty="0"/>
              <a:t> is the name of the parent’s class</a:t>
            </a:r>
            <a:endParaRPr lang="en-US" dirty="0">
              <a:latin typeface="Courier New" pitchFamily="49" charset="0"/>
            </a:endParaRPr>
          </a:p>
          <a:p>
            <a:pPr>
              <a:buFont typeface="Symbol" pitchFamily="18" charset="2"/>
              <a:buNone/>
            </a:pPr>
            <a:r>
              <a:rPr lang="en-US" b="1" dirty="0">
                <a:latin typeface="Courier New" pitchFamily="49" charset="0"/>
              </a:rPr>
              <a:t>  Student.__</a:t>
            </a:r>
            <a:r>
              <a:rPr lang="en-US" b="1" dirty="0" err="1">
                <a:latin typeface="Courier New" pitchFamily="49" charset="0"/>
              </a:rPr>
              <a:t>init</a:t>
            </a:r>
            <a:r>
              <a:rPr lang="en-US" b="1" dirty="0">
                <a:latin typeface="Courier New" pitchFamily="49" charset="0"/>
              </a:rPr>
              <a:t>__(self, x, y) </a:t>
            </a:r>
            <a:endParaRPr lang="en-US" b="1" dirty="0"/>
          </a:p>
          <a:p>
            <a:pPr>
              <a:buFont typeface="Wingdings" pitchFamily="2" charset="2"/>
              <a:buNone/>
              <a:defRPr/>
            </a:pPr>
            <a:r>
              <a:rPr lang="en-US" dirty="0">
                <a:latin typeface="Courier New" charset="0"/>
                <a:ea typeface="Courier New" charset="0"/>
                <a:cs typeface="Courier New" charset="0"/>
              </a:rPr>
              <a:t>           </a:t>
            </a:r>
            <a:endParaRPr lang="en-US" sz="2400" dirty="0">
              <a:solidFill>
                <a:srgbClr val="660066"/>
              </a:solidFill>
              <a:latin typeface="Courier New" pitchFamily="49"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Tree>
    <p:extLst>
      <p:ext uri="{BB962C8B-B14F-4D97-AF65-F5344CB8AC3E}">
        <p14:creationId xmlns:p14="http://schemas.microsoft.com/office/powerpoint/2010/main" val="785187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Python REPL Environment</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lvl="0" algn="l">
              <a:spcAft>
                <a:spcPts val="0"/>
              </a:spcAft>
              <a:buSzPts val="2000"/>
              <a:buChar char="o"/>
            </a:pPr>
            <a:r>
              <a:rPr lang="en-US" b="1" dirty="0"/>
              <a:t>REPL</a:t>
            </a:r>
            <a:endParaRPr lang="en-US" dirty="0"/>
          </a:p>
          <a:p>
            <a:pPr lvl="1"/>
            <a:r>
              <a:rPr lang="en-US" dirty="0"/>
              <a:t>Read-Evaluate-Print Loop</a:t>
            </a:r>
            <a:endParaRPr dirty="0"/>
          </a:p>
          <a:p>
            <a:pPr lvl="1"/>
            <a:r>
              <a:rPr lang="en-US" dirty="0"/>
              <a:t>Type “python” at the terminal</a:t>
            </a:r>
            <a:endParaRPr dirty="0"/>
          </a:p>
          <a:p>
            <a:pPr lvl="1"/>
            <a:r>
              <a:rPr lang="en-US" dirty="0"/>
              <a:t>Convenient for testing</a:t>
            </a:r>
            <a:endParaRPr dirty="0"/>
          </a:p>
          <a:p>
            <a:pPr lvl="1"/>
            <a:r>
              <a:rPr lang="en-US" dirty="0"/>
              <a:t>If you’d like syntax highlighting in REPL try </a:t>
            </a:r>
            <a:r>
              <a:rPr lang="en-US" dirty="0">
                <a:hlinkClick r:id="rId3"/>
              </a:rPr>
              <a:t>bpython</a:t>
            </a:r>
            <a:endParaRPr/>
          </a:p>
          <a:p>
            <a:pPr marL="228600" lvl="0" indent="-228600" algn="l">
              <a:lnSpc>
                <a:spcPct val="140000"/>
              </a:lnSpc>
              <a:spcBef>
                <a:spcPts val="0"/>
              </a:spcBef>
              <a:spcAft>
                <a:spcPts val="0"/>
              </a:spcAft>
              <a:buSzPts val="2000"/>
            </a:pPr>
            <a:endParaRPr lang="en-US" dirty="0"/>
          </a:p>
        </p:txBody>
      </p:sp>
      <p:pic>
        <p:nvPicPr>
          <p:cNvPr id="8" name="Picture 7">
            <a:extLst>
              <a:ext uri="{FF2B5EF4-FFF2-40B4-BE49-F238E27FC236}">
                <a16:creationId xmlns:a16="http://schemas.microsoft.com/office/drawing/2014/main" id="{4D930938-7256-BF44-81F1-1EBB3593FED2}"/>
              </a:ext>
            </a:extLst>
          </p:cNvPr>
          <p:cNvPicPr>
            <a:picLocks noChangeAspect="1"/>
          </p:cNvPicPr>
          <p:nvPr/>
        </p:nvPicPr>
        <p:blipFill>
          <a:blip r:embed="rId4"/>
          <a:stretch>
            <a:fillRect/>
          </a:stretch>
        </p:blipFill>
        <p:spPr>
          <a:xfrm>
            <a:off x="736600" y="3429000"/>
            <a:ext cx="7670800" cy="2541101"/>
          </a:xfrm>
          <a:prstGeom prst="rect">
            <a:avLst/>
          </a:prstGeom>
          <a:ln w="19050">
            <a:solidFill>
              <a:schemeClr val="tx1"/>
            </a:solidFill>
          </a:ln>
          <a:effectLst/>
        </p:spPr>
      </p:pic>
      <p:sp>
        <p:nvSpPr>
          <p:cNvPr id="9" name="Google Shape;75;g92b3bf485b_0_0">
            <a:extLst>
              <a:ext uri="{FF2B5EF4-FFF2-40B4-BE49-F238E27FC236}">
                <a16:creationId xmlns:a16="http://schemas.microsoft.com/office/drawing/2014/main" id="{F5EB3CA9-A049-5547-9122-8096284CA7D6}"/>
              </a:ext>
            </a:extLst>
          </p:cNvPr>
          <p:cNvSpPr/>
          <p:nvPr/>
        </p:nvSpPr>
        <p:spPr>
          <a:xfrm>
            <a:off x="8011351" y="1308378"/>
            <a:ext cx="3162180" cy="1359599"/>
          </a:xfrm>
          <a:prstGeom prst="wedgeRoundRectCallout">
            <a:avLst>
              <a:gd name="adj1" fmla="val -40852"/>
              <a:gd name="adj2" fmla="val 92647"/>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You should use Python version 3.7 or version 3.8.</a:t>
            </a:r>
            <a:endParaRPr sz="25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42337751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3400" dirty="0"/>
              <a:t>Redefining Methods</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604997" y="1228544"/>
            <a:ext cx="10549603" cy="5829272"/>
          </a:xfrm>
        </p:spPr>
        <p:txBody>
          <a:bodyPr>
            <a:normAutofit/>
          </a:bodyPr>
          <a:lstStyle/>
          <a:p>
            <a:pPr>
              <a:lnSpc>
                <a:spcPct val="90000"/>
              </a:lnSpc>
            </a:pPr>
            <a:r>
              <a:rPr lang="en-US" dirty="0"/>
              <a:t>Very similar to over-riding methods in Java</a:t>
            </a:r>
          </a:p>
          <a:p>
            <a:pPr>
              <a:lnSpc>
                <a:spcPct val="90000"/>
              </a:lnSpc>
            </a:pPr>
            <a:endParaRPr lang="en-US" dirty="0"/>
          </a:p>
          <a:p>
            <a:pPr>
              <a:lnSpc>
                <a:spcPct val="90000"/>
              </a:lnSpc>
            </a:pPr>
            <a:r>
              <a:rPr lang="en-US" dirty="0"/>
              <a:t>To </a:t>
            </a:r>
            <a:r>
              <a:rPr lang="en-US" i="1" dirty="0">
                <a:solidFill>
                  <a:srgbClr val="C00000"/>
                </a:solidFill>
              </a:rPr>
              <a:t>redefine</a:t>
            </a:r>
            <a:r>
              <a:rPr lang="en-US" i="1" dirty="0">
                <a:solidFill>
                  <a:schemeClr val="accent2"/>
                </a:solidFill>
              </a:rPr>
              <a:t> </a:t>
            </a:r>
            <a:r>
              <a:rPr lang="en-US" i="1" dirty="0">
                <a:solidFill>
                  <a:srgbClr val="C00000"/>
                </a:solidFill>
              </a:rPr>
              <a:t>a method </a:t>
            </a:r>
            <a:r>
              <a:rPr lang="en-US" dirty="0"/>
              <a:t>of the parent class, include a new definition using the same name in the subclass.</a:t>
            </a:r>
          </a:p>
          <a:p>
            <a:pPr lvl="1">
              <a:lnSpc>
                <a:spcPct val="90000"/>
              </a:lnSpc>
            </a:pPr>
            <a:r>
              <a:rPr lang="en-US" dirty="0"/>
              <a:t>The old code in the parent class won’t get executed.</a:t>
            </a:r>
          </a:p>
          <a:p>
            <a:pPr lvl="1">
              <a:lnSpc>
                <a:spcPct val="90000"/>
              </a:lnSpc>
            </a:pPr>
            <a:endParaRPr lang="en-US" dirty="0"/>
          </a:p>
          <a:p>
            <a:pPr>
              <a:lnSpc>
                <a:spcPct val="90000"/>
              </a:lnSpc>
            </a:pPr>
            <a:r>
              <a:rPr lang="en-US" dirty="0"/>
              <a:t>To execute the method in the parent class </a:t>
            </a:r>
            <a:r>
              <a:rPr lang="en-US" i="1" dirty="0">
                <a:solidFill>
                  <a:srgbClr val="C00000"/>
                </a:solidFill>
              </a:rPr>
              <a:t>in addition to </a:t>
            </a:r>
            <a:r>
              <a:rPr lang="en-US" dirty="0"/>
              <a:t>new code for some method, explicitly call the parent’s version of the method.</a:t>
            </a:r>
          </a:p>
          <a:p>
            <a:pPr lvl="1">
              <a:lnSpc>
                <a:spcPct val="90000"/>
              </a:lnSpc>
              <a:buFontTx/>
              <a:buNone/>
            </a:pPr>
            <a:endParaRPr lang="en-US" b="1" dirty="0">
              <a:latin typeface="Courier New" pitchFamily="49" charset="0"/>
            </a:endParaRPr>
          </a:p>
          <a:p>
            <a:pPr lvl="1">
              <a:lnSpc>
                <a:spcPct val="90000"/>
              </a:lnSpc>
              <a:spcAft>
                <a:spcPts val="1200"/>
              </a:spcAft>
              <a:buFontTx/>
              <a:buNone/>
            </a:pPr>
            <a:r>
              <a:rPr lang="en-US" b="1" dirty="0" err="1">
                <a:latin typeface="Courier New" pitchFamily="49" charset="0"/>
              </a:rPr>
              <a:t>parentClass.methodName</a:t>
            </a:r>
            <a:r>
              <a:rPr lang="en-US" b="1" dirty="0">
                <a:latin typeface="Courier New" pitchFamily="49" charset="0"/>
              </a:rPr>
              <a:t>(</a:t>
            </a:r>
            <a:r>
              <a:rPr lang="en-US" b="1" u="sng" dirty="0">
                <a:solidFill>
                  <a:srgbClr val="FF3300"/>
                </a:solidFill>
                <a:latin typeface="Courier New" pitchFamily="49" charset="0"/>
              </a:rPr>
              <a:t>self</a:t>
            </a:r>
            <a:r>
              <a:rPr lang="en-US" b="1" dirty="0">
                <a:latin typeface="Courier New" pitchFamily="49" charset="0"/>
              </a:rPr>
              <a:t>, a, b, c)</a:t>
            </a:r>
          </a:p>
          <a:p>
            <a:pPr lvl="1">
              <a:lnSpc>
                <a:spcPct val="90000"/>
              </a:lnSpc>
            </a:pPr>
            <a:r>
              <a:rPr lang="en-US" b="1" dirty="0">
                <a:ea typeface="+mn-ea"/>
                <a:cs typeface="+mn-cs"/>
              </a:rPr>
              <a:t>The only time you ever explicitly pass </a:t>
            </a:r>
            <a:r>
              <a:rPr lang="en-US" b="1" dirty="0">
                <a:solidFill>
                  <a:srgbClr val="FF3300"/>
                </a:solidFill>
                <a:latin typeface="Courier New" pitchFamily="49" charset="0"/>
              </a:rPr>
              <a:t>self </a:t>
            </a:r>
            <a:r>
              <a:rPr lang="en-US" b="1" dirty="0">
                <a:ea typeface="+mn-ea"/>
                <a:cs typeface="+mn-cs"/>
              </a:rPr>
              <a:t>as an argument is when calling a method of an ancestor. </a:t>
            </a:r>
            <a:br>
              <a:rPr lang="en-US" dirty="0"/>
            </a:br>
            <a:br>
              <a:rPr lang="en-US" dirty="0"/>
            </a:br>
            <a:r>
              <a:rPr lang="en-US" dirty="0"/>
              <a:t>So use  </a:t>
            </a:r>
            <a:r>
              <a:rPr lang="en-US" b="1" dirty="0" err="1">
                <a:latin typeface="Courier New" pitchFamily="49" charset="0"/>
              </a:rPr>
              <a:t>myOwnSubClass.methodName</a:t>
            </a:r>
            <a:r>
              <a:rPr lang="en-US" b="1" dirty="0">
                <a:latin typeface="Courier New" pitchFamily="49" charset="0"/>
              </a:rPr>
              <a:t>(</a:t>
            </a:r>
            <a:r>
              <a:rPr lang="en-US" b="1" dirty="0" err="1">
                <a:latin typeface="Courier New" pitchFamily="49" charset="0"/>
              </a:rPr>
              <a:t>a,b,c</a:t>
            </a:r>
            <a:r>
              <a:rPr lang="en-US" b="1" dirty="0">
                <a:latin typeface="Courier New" pitchFamily="49" charset="0"/>
              </a:rPr>
              <a:t>)</a:t>
            </a:r>
            <a:endParaRPr lang="en-US" b="1" dirty="0">
              <a:solidFill>
                <a:srgbClr val="FF3300"/>
              </a:solidFill>
            </a:endParaRPr>
          </a:p>
          <a:p>
            <a:pPr>
              <a:buFont typeface="Wingdings" pitchFamily="2" charset="2"/>
              <a:buNone/>
              <a:defRPr/>
            </a:pPr>
            <a:r>
              <a:rPr lang="en-US" dirty="0">
                <a:latin typeface="Courier New" charset="0"/>
                <a:ea typeface="Courier New" charset="0"/>
                <a:cs typeface="Courier New" charset="0"/>
              </a:rPr>
              <a:t>           </a:t>
            </a:r>
            <a:endParaRPr lang="en-US" sz="2400" dirty="0">
              <a:solidFill>
                <a:srgbClr val="660066"/>
              </a:solidFill>
              <a:latin typeface="Courier New" pitchFamily="49"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Tree>
    <p:extLst>
      <p:ext uri="{BB962C8B-B14F-4D97-AF65-F5344CB8AC3E}">
        <p14:creationId xmlns:p14="http://schemas.microsoft.com/office/powerpoint/2010/main" val="30071183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3400" dirty="0"/>
              <a:t>Multiple Inheritance can be tricky</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604997" y="1228544"/>
            <a:ext cx="10549603" cy="5829272"/>
          </a:xfrm>
        </p:spPr>
        <p:txBody>
          <a:bodyPr>
            <a:normAutofit/>
          </a:bodyPr>
          <a:lstStyle/>
          <a:p>
            <a:pPr marL="0" indent="0">
              <a:buNone/>
            </a:pPr>
            <a:r>
              <a:rPr lang="en-US" sz="2000" b="1" dirty="0">
                <a:latin typeface="Courier New" panose="02070309020205020404" pitchFamily="49" charset="0"/>
                <a:cs typeface="Courier New" panose="02070309020205020404" pitchFamily="49" charset="0"/>
              </a:rPr>
              <a:t>class A(object): </a:t>
            </a:r>
          </a:p>
          <a:p>
            <a:pPr marL="0" indent="0">
              <a:buNone/>
            </a:pPr>
            <a:r>
              <a:rPr lang="en-US" sz="2000" b="1" dirty="0">
                <a:latin typeface="Courier New" panose="02070309020205020404" pitchFamily="49" charset="0"/>
                <a:cs typeface="Courier New" panose="02070309020205020404" pitchFamily="49" charset="0"/>
              </a:rPr>
              <a:t>    def foo(self): </a:t>
            </a:r>
          </a:p>
          <a:p>
            <a:pPr marL="0" indent="0">
              <a:buNone/>
            </a:pPr>
            <a:r>
              <a:rPr lang="en-US" sz="2000" b="1" dirty="0">
                <a:latin typeface="Courier New" panose="02070309020205020404" pitchFamily="49" charset="0"/>
                <a:cs typeface="Courier New" panose="02070309020205020404" pitchFamily="49" charset="0"/>
              </a:rPr>
              <a:t>        print('Foo!') </a:t>
            </a:r>
          </a:p>
          <a:p>
            <a:pPr marL="0" indent="0">
              <a:buNone/>
            </a:pPr>
            <a:r>
              <a:rPr lang="en-US" sz="2000" b="1" dirty="0">
                <a:latin typeface="Courier New" panose="02070309020205020404" pitchFamily="49" charset="0"/>
                <a:cs typeface="Courier New" panose="02070309020205020404" pitchFamily="49" charset="0"/>
              </a:rPr>
              <a:t>class B(object): </a:t>
            </a:r>
          </a:p>
          <a:p>
            <a:pPr marL="0" indent="0">
              <a:buNone/>
            </a:pPr>
            <a:r>
              <a:rPr lang="en-US" sz="2000" b="1" dirty="0">
                <a:latin typeface="Courier New" panose="02070309020205020404" pitchFamily="49" charset="0"/>
                <a:cs typeface="Courier New" panose="02070309020205020404" pitchFamily="49" charset="0"/>
              </a:rPr>
              <a:t>    def foo(self): </a:t>
            </a:r>
          </a:p>
          <a:p>
            <a:pPr marL="0" indent="0">
              <a:buNone/>
            </a:pPr>
            <a:r>
              <a:rPr lang="en-US" sz="2000" b="1" dirty="0">
                <a:latin typeface="Courier New" panose="02070309020205020404" pitchFamily="49" charset="0"/>
                <a:cs typeface="Courier New" panose="02070309020205020404" pitchFamily="49" charset="0"/>
              </a:rPr>
              <a:t>        print('Foo?')</a:t>
            </a:r>
          </a:p>
          <a:p>
            <a:pPr marL="0" indent="0">
              <a:buNone/>
            </a:pPr>
            <a:r>
              <a:rPr lang="en-US" sz="2000" b="1" dirty="0">
                <a:latin typeface="Courier New" panose="02070309020205020404" pitchFamily="49" charset="0"/>
                <a:cs typeface="Courier New" panose="02070309020205020404" pitchFamily="49" charset="0"/>
              </a:rPr>
              <a:t>    def bar(self): </a:t>
            </a:r>
          </a:p>
          <a:p>
            <a:pPr marL="0" indent="0">
              <a:buNone/>
            </a:pPr>
            <a:r>
              <a:rPr lang="en-US" sz="2000" b="1" dirty="0">
                <a:latin typeface="Courier New" panose="02070309020205020404" pitchFamily="49" charset="0"/>
                <a:cs typeface="Courier New" panose="02070309020205020404" pitchFamily="49" charset="0"/>
              </a:rPr>
              <a:t>        print('Bar!') </a:t>
            </a:r>
          </a:p>
          <a:p>
            <a:pPr marL="0" indent="0">
              <a:buNone/>
            </a:pPr>
            <a:endParaRPr lang="en-US" sz="2000" b="1"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class C(A, B): </a:t>
            </a:r>
          </a:p>
          <a:p>
            <a:pPr marL="0" indent="0">
              <a:buNone/>
            </a:pPr>
            <a:r>
              <a:rPr lang="en-US" sz="2000" b="1" dirty="0">
                <a:latin typeface="Courier New" panose="02070309020205020404" pitchFamily="49" charset="0"/>
                <a:cs typeface="Courier New" panose="02070309020205020404" pitchFamily="49" charset="0"/>
              </a:rPr>
              <a:t>    def </a:t>
            </a:r>
            <a:r>
              <a:rPr lang="en-US" sz="2000" b="1" dirty="0" err="1">
                <a:latin typeface="Courier New" panose="02070309020205020404" pitchFamily="49" charset="0"/>
                <a:cs typeface="Courier New" panose="02070309020205020404" pitchFamily="49" charset="0"/>
              </a:rPr>
              <a:t>foobar</a:t>
            </a:r>
            <a:r>
              <a:rPr lang="en-US" sz="2000" b="1" dirty="0">
                <a:latin typeface="Courier New" panose="02070309020205020404" pitchFamily="49" charset="0"/>
                <a:cs typeface="Courier New" panose="02070309020205020404" pitchFamily="49" charset="0"/>
              </a:rPr>
              <a:t>(self): </a:t>
            </a:r>
          </a:p>
          <a:p>
            <a:pPr marL="0" indent="0">
              <a:buNone/>
            </a:pPr>
            <a:r>
              <a:rPr lang="en-US" sz="2000" b="1" dirty="0">
                <a:latin typeface="Courier New" panose="02070309020205020404" pitchFamily="49" charset="0"/>
                <a:cs typeface="Courier New" panose="02070309020205020404" pitchFamily="49" charset="0"/>
              </a:rPr>
              <a:t>        super().foo() # Foo!</a:t>
            </a:r>
          </a:p>
          <a:p>
            <a:pPr marL="0" indent="0">
              <a:buNone/>
            </a:pPr>
            <a:r>
              <a:rPr lang="en-US" sz="2000" b="1" dirty="0">
                <a:latin typeface="Courier New" panose="02070309020205020404" pitchFamily="49" charset="0"/>
                <a:cs typeface="Courier New" panose="02070309020205020404" pitchFamily="49" charset="0"/>
              </a:rPr>
              <a:t>        super().bar() # Bar!</a:t>
            </a:r>
            <a:endParaRPr lang="en-US" sz="2000" b="1" dirty="0">
              <a:latin typeface="Courier New" panose="02070309020205020404" pitchFamily="49" charset="0"/>
              <a:ea typeface="Courier New" charset="0"/>
              <a:cs typeface="Courier New" panose="02070309020205020404" pitchFamily="49" charset="0"/>
            </a:endParaRPr>
          </a:p>
          <a:p>
            <a:pPr>
              <a:buFont typeface="Wingdings" pitchFamily="2" charset="2"/>
              <a:buNone/>
              <a:defRPr/>
            </a:pPr>
            <a:r>
              <a:rPr lang="en-US" dirty="0">
                <a:latin typeface="Courier New" charset="0"/>
                <a:ea typeface="Courier New" charset="0"/>
                <a:cs typeface="Courier New" charset="0"/>
              </a:rPr>
              <a:t>           </a:t>
            </a:r>
            <a:endParaRPr lang="en-US" sz="2400" dirty="0">
              <a:solidFill>
                <a:srgbClr val="660066"/>
              </a:solidFill>
              <a:latin typeface="Courier New" pitchFamily="49"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Tree>
    <p:extLst>
      <p:ext uri="{BB962C8B-B14F-4D97-AF65-F5344CB8AC3E}">
        <p14:creationId xmlns:p14="http://schemas.microsoft.com/office/powerpoint/2010/main" val="4976165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961519" y="2663095"/>
            <a:ext cx="7197136" cy="1531809"/>
          </a:xfrm>
          <a:prstGeom prst="rect">
            <a:avLst/>
          </a:prstGeom>
          <a:noFill/>
          <a:ln>
            <a:noFill/>
          </a:ln>
        </p:spPr>
        <p:txBody>
          <a:bodyPr spcFirstLastPara="1" wrap="square" lIns="91425" tIns="45700" rIns="91425" bIns="45700" anchor="t" anchorCtr="0">
            <a:normAutofit fontScale="70000" lnSpcReduction="20000"/>
          </a:bodyPr>
          <a:lstStyle/>
          <a:p>
            <a:pPr marL="0" lvl="0" indent="0">
              <a:lnSpc>
                <a:spcPct val="120000"/>
              </a:lnSpc>
              <a:spcBef>
                <a:spcPts val="0"/>
              </a:spcBef>
              <a:buClr>
                <a:schemeClr val="accent1"/>
              </a:buClr>
            </a:pPr>
            <a:r>
              <a:rPr lang="en-US" sz="6000" dirty="0"/>
              <a:t>Special Built-In </a:t>
            </a:r>
            <a:br>
              <a:rPr lang="en-US" sz="6000" dirty="0"/>
            </a:br>
            <a:r>
              <a:rPr lang="en-US" sz="6000" dirty="0"/>
              <a:t>Methods and Attributes</a:t>
            </a:r>
            <a:endParaRPr sz="3400" b="1" dirty="0">
              <a:solidFill>
                <a:srgbClr val="370661"/>
              </a:solidFill>
              <a:latin typeface="Open Sans"/>
              <a:ea typeface="Open Sans"/>
              <a:cs typeface="Open Sans"/>
              <a:sym typeface="Open Sans"/>
            </a:endParaRPr>
          </a:p>
        </p:txBody>
      </p:sp>
      <p:pic>
        <p:nvPicPr>
          <p:cNvPr id="2" name="Picture 4" descr="j0091175">
            <a:extLst>
              <a:ext uri="{FF2B5EF4-FFF2-40B4-BE49-F238E27FC236}">
                <a16:creationId xmlns:a16="http://schemas.microsoft.com/office/drawing/2014/main" id="{76A880DB-EACB-460E-AA74-CDE49981C4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7669" y="4277710"/>
            <a:ext cx="4672013"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53999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3400" dirty="0">
                <a:solidFill>
                  <a:schemeClr val="accent6">
                    <a:lumMod val="50000"/>
                  </a:schemeClr>
                </a:solidFill>
              </a:rPr>
              <a:t>Magic Methods and Duck Typing</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604997" y="1228544"/>
            <a:ext cx="10549603" cy="5829272"/>
          </a:xfrm>
        </p:spPr>
        <p:txBody>
          <a:bodyPr>
            <a:normAutofit/>
          </a:bodyPr>
          <a:lstStyle/>
          <a:p>
            <a:r>
              <a:rPr lang="en-US" i="1" dirty="0">
                <a:solidFill>
                  <a:srgbClr val="C00000"/>
                </a:solidFill>
                <a:ea typeface="Courier New" charset="0"/>
                <a:cs typeface="Courier New" charset="0"/>
              </a:rPr>
              <a:t>Magic Methods </a:t>
            </a:r>
            <a:r>
              <a:rPr lang="en-US" dirty="0">
                <a:ea typeface="Courier New" charset="0"/>
                <a:cs typeface="Courier New" charset="0"/>
              </a:rPr>
              <a:t>allow user-defined classes to behave like built in types</a:t>
            </a:r>
          </a:p>
          <a:p>
            <a:endParaRPr lang="en-US" dirty="0">
              <a:ea typeface="Courier New" charset="0"/>
              <a:cs typeface="Courier New" charset="0"/>
            </a:endParaRPr>
          </a:p>
          <a:p>
            <a:r>
              <a:rPr lang="en-US" i="1" dirty="0">
                <a:solidFill>
                  <a:srgbClr val="C00000"/>
                </a:solidFill>
                <a:ea typeface="Courier New" charset="0"/>
                <a:cs typeface="Courier New" charset="0"/>
              </a:rPr>
              <a:t>Duck typing </a:t>
            </a:r>
            <a:r>
              <a:rPr lang="en-US" dirty="0">
                <a:ea typeface="Courier New" charset="0"/>
                <a:cs typeface="Courier New" charset="0"/>
              </a:rPr>
              <a:t>establishes suitability of an object by determining presence of methods</a:t>
            </a:r>
          </a:p>
          <a:p>
            <a:pPr lvl="1"/>
            <a:r>
              <a:rPr lang="en-US" dirty="0">
                <a:ea typeface="Courier New" charset="0"/>
                <a:cs typeface="Courier New" charset="0"/>
              </a:rPr>
              <a:t>Does it swim like a duck and quack like a duck? It’s a duck</a:t>
            </a:r>
          </a:p>
          <a:p>
            <a:pPr lvl="1"/>
            <a:r>
              <a:rPr lang="en-US" dirty="0">
                <a:ea typeface="Courier New" charset="0"/>
                <a:cs typeface="Courier New" charset="0"/>
              </a:rPr>
              <a:t>Not to be confused with ‘rubber duck debugging’  </a:t>
            </a:r>
          </a:p>
          <a:p>
            <a:pPr>
              <a:buFont typeface="Wingdings" pitchFamily="2" charset="2"/>
              <a:buNone/>
              <a:defRPr/>
            </a:pPr>
            <a:r>
              <a:rPr lang="en-US" dirty="0">
                <a:latin typeface="Courier New" charset="0"/>
                <a:ea typeface="Courier New" charset="0"/>
                <a:cs typeface="Courier New" charset="0"/>
              </a:rPr>
              <a:t>           </a:t>
            </a:r>
            <a:endParaRPr lang="en-US" sz="2400" dirty="0">
              <a:solidFill>
                <a:srgbClr val="660066"/>
              </a:solidFill>
              <a:latin typeface="Courier New" pitchFamily="49"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pic>
        <p:nvPicPr>
          <p:cNvPr id="2" name="Picture 1">
            <a:extLst>
              <a:ext uri="{FF2B5EF4-FFF2-40B4-BE49-F238E27FC236}">
                <a16:creationId xmlns:a16="http://schemas.microsoft.com/office/drawing/2014/main" id="{45F1EB51-EF47-4F6D-BC0F-20F5E510EE7D}"/>
              </a:ext>
            </a:extLst>
          </p:cNvPr>
          <p:cNvPicPr>
            <a:picLocks noChangeAspect="1"/>
          </p:cNvPicPr>
          <p:nvPr/>
        </p:nvPicPr>
        <p:blipFill>
          <a:blip r:embed="rId3"/>
          <a:stretch>
            <a:fillRect/>
          </a:stretch>
        </p:blipFill>
        <p:spPr>
          <a:xfrm>
            <a:off x="9516192" y="3450316"/>
            <a:ext cx="1638411" cy="2247900"/>
          </a:xfrm>
          <a:prstGeom prst="rect">
            <a:avLst/>
          </a:prstGeom>
        </p:spPr>
      </p:pic>
    </p:spTree>
    <p:extLst>
      <p:ext uri="{BB962C8B-B14F-4D97-AF65-F5344CB8AC3E}">
        <p14:creationId xmlns:p14="http://schemas.microsoft.com/office/powerpoint/2010/main" val="1179370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3400" dirty="0">
                <a:solidFill>
                  <a:schemeClr val="accent6">
                    <a:lumMod val="50000"/>
                  </a:schemeClr>
                </a:solidFill>
              </a:rPr>
              <a:t>Magic Methods and Duck Typing</a:t>
            </a:r>
            <a:endParaRPr lang="en-US" sz="3400" kern="0" dirty="0"/>
          </a:p>
        </p:txBody>
      </p:sp>
      <p:pic>
        <p:nvPicPr>
          <p:cNvPr id="8" name="Content Placeholder 3">
            <a:extLst>
              <a:ext uri="{FF2B5EF4-FFF2-40B4-BE49-F238E27FC236}">
                <a16:creationId xmlns:a16="http://schemas.microsoft.com/office/drawing/2014/main" id="{B88E6CF3-C1B4-4014-BAB0-0BF7D8B10C5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69324" y="1137177"/>
            <a:ext cx="8053301" cy="5234646"/>
          </a:xfrm>
          <a:prstGeom prst="rect">
            <a:avLst/>
          </a:prstGeom>
          <a:noFill/>
          <a:ln>
            <a:noFill/>
          </a:ln>
        </p:spPr>
      </p:pic>
    </p:spTree>
    <p:extLst>
      <p:ext uri="{BB962C8B-B14F-4D97-AF65-F5344CB8AC3E}">
        <p14:creationId xmlns:p14="http://schemas.microsoft.com/office/powerpoint/2010/main" val="21101582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3400" dirty="0">
                <a:solidFill>
                  <a:schemeClr val="accent6">
                    <a:lumMod val="50000"/>
                  </a:schemeClr>
                </a:solidFill>
              </a:rPr>
              <a:t>Example Magic Method</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604997" y="1228544"/>
            <a:ext cx="10549603" cy="5829272"/>
          </a:xfrm>
        </p:spPr>
        <p:txBody>
          <a:bodyPr>
            <a:normAutofit/>
          </a:bodyPr>
          <a:lstStyle/>
          <a:p>
            <a:pPr>
              <a:buFont typeface="Symbol" pitchFamily="18" charset="2"/>
              <a:buNone/>
            </a:pPr>
            <a:r>
              <a:rPr lang="en-US" sz="2000" b="1" dirty="0">
                <a:solidFill>
                  <a:srgbClr val="FF9933"/>
                </a:solidFill>
                <a:latin typeface="Courier New" charset="0"/>
                <a:ea typeface="Courier New" charset="0"/>
                <a:cs typeface="Courier New" charset="0"/>
              </a:rPr>
              <a:t>class</a:t>
            </a:r>
            <a:r>
              <a:rPr lang="en-US" sz="2000" b="1" dirty="0">
                <a:latin typeface="Courier New" charset="0"/>
                <a:ea typeface="Courier New" charset="0"/>
                <a:cs typeface="Courier New" charset="0"/>
              </a:rPr>
              <a:t> Student:</a:t>
            </a:r>
          </a:p>
          <a:p>
            <a:pPr>
              <a:buFont typeface="Symbol" pitchFamily="18" charset="2"/>
              <a:buNone/>
            </a:pPr>
            <a:r>
              <a:rPr lang="en-US" sz="2000" b="1" dirty="0">
                <a:solidFill>
                  <a:srgbClr val="FF9933"/>
                </a:solidFill>
                <a:latin typeface="Courier New" charset="0"/>
                <a:ea typeface="Courier New" charset="0"/>
                <a:cs typeface="Courier New" charset="0"/>
              </a:rPr>
              <a:t>	def</a:t>
            </a:r>
            <a:r>
              <a:rPr lang="en-US" sz="2000" b="1" dirty="0">
                <a:latin typeface="Courier New" charset="0"/>
                <a:ea typeface="Courier New" charset="0"/>
                <a:cs typeface="Courier New" charset="0"/>
              </a:rPr>
              <a:t> </a:t>
            </a:r>
            <a:r>
              <a:rPr lang="en-US" sz="2000" b="1" dirty="0">
                <a:solidFill>
                  <a:schemeClr val="accent2"/>
                </a:solidFill>
                <a:latin typeface="Courier New" charset="0"/>
                <a:ea typeface="Courier New" charset="0"/>
                <a:cs typeface="Courier New" charset="0"/>
              </a:rPr>
              <a:t>__</a:t>
            </a:r>
            <a:r>
              <a:rPr lang="en-US" sz="2000" b="1" dirty="0" err="1">
                <a:solidFill>
                  <a:schemeClr val="accent2"/>
                </a:solidFill>
                <a:latin typeface="Courier New" charset="0"/>
                <a:ea typeface="Courier New" charset="0"/>
                <a:cs typeface="Courier New" charset="0"/>
              </a:rPr>
              <a:t>init</a:t>
            </a:r>
            <a:r>
              <a:rPr lang="en-US" sz="2000" b="1" dirty="0">
                <a:solidFill>
                  <a:schemeClr val="accent2"/>
                </a:solidFill>
                <a:latin typeface="Courier New" charset="0"/>
                <a:ea typeface="Courier New" charset="0"/>
                <a:cs typeface="Courier New" charset="0"/>
              </a:rPr>
              <a:t>__</a:t>
            </a:r>
            <a:r>
              <a:rPr lang="en-US" sz="2000" b="1" dirty="0">
                <a:latin typeface="Courier New" charset="0"/>
                <a:ea typeface="Courier New" charset="0"/>
                <a:cs typeface="Courier New" charset="0"/>
              </a:rPr>
              <a:t>(self, </a:t>
            </a:r>
            <a:r>
              <a:rPr lang="en-US" sz="2000" b="1" dirty="0" err="1">
                <a:latin typeface="Courier New" charset="0"/>
                <a:ea typeface="Courier New" charset="0"/>
                <a:cs typeface="Courier New" charset="0"/>
              </a:rPr>
              <a:t>full_name</a:t>
            </a:r>
            <a:r>
              <a:rPr lang="en-US" sz="2000" b="1" dirty="0">
                <a:latin typeface="Courier New" charset="0"/>
                <a:ea typeface="Courier New" charset="0"/>
                <a:cs typeface="Courier New" charset="0"/>
              </a:rPr>
              <a:t>, age):</a:t>
            </a:r>
            <a:br>
              <a:rPr lang="en-US" sz="2000" b="1" dirty="0">
                <a:latin typeface="Courier New" charset="0"/>
                <a:ea typeface="Courier New" charset="0"/>
                <a:cs typeface="Courier New" charset="0"/>
              </a:rPr>
            </a:b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self.full_name</a:t>
            </a:r>
            <a:r>
              <a:rPr lang="en-US" sz="2000" b="1" dirty="0">
                <a:latin typeface="Courier New" charset="0"/>
                <a:ea typeface="Courier New" charset="0"/>
                <a:cs typeface="Courier New" charset="0"/>
              </a:rPr>
              <a:t> = </a:t>
            </a:r>
            <a:r>
              <a:rPr lang="en-US" sz="2000" b="1" dirty="0" err="1">
                <a:latin typeface="Courier New" charset="0"/>
                <a:ea typeface="Courier New" charset="0"/>
                <a:cs typeface="Courier New" charset="0"/>
              </a:rPr>
              <a:t>full_name</a:t>
            </a:r>
            <a:endParaRPr lang="en-US" sz="2000" b="1" dirty="0">
              <a:latin typeface="Courier New" charset="0"/>
              <a:ea typeface="Courier New" charset="0"/>
              <a:cs typeface="Courier New" charset="0"/>
            </a:endParaRPr>
          </a:p>
          <a:p>
            <a:pPr>
              <a:buFont typeface="Symbol" pitchFamily="18" charset="2"/>
              <a:buNone/>
            </a:pP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self.age</a:t>
            </a:r>
            <a:r>
              <a:rPr lang="en-US" sz="2000" b="1" dirty="0">
                <a:latin typeface="Courier New" charset="0"/>
                <a:ea typeface="Courier New" charset="0"/>
                <a:cs typeface="Courier New" charset="0"/>
              </a:rPr>
              <a:t> = age</a:t>
            </a:r>
          </a:p>
          <a:p>
            <a:pPr>
              <a:buFont typeface="Symbol" pitchFamily="18" charset="2"/>
              <a:buNone/>
            </a:pPr>
            <a:br>
              <a:rPr lang="en-US" sz="2000" b="1" dirty="0">
                <a:latin typeface="Courier New" charset="0"/>
                <a:ea typeface="Courier New" charset="0"/>
                <a:cs typeface="Courier New" charset="0"/>
              </a:rPr>
            </a:br>
            <a:r>
              <a:rPr lang="en-US" sz="2000" b="1" dirty="0">
                <a:solidFill>
                  <a:srgbClr val="FF9933"/>
                </a:solidFill>
                <a:latin typeface="Courier New" charset="0"/>
                <a:ea typeface="Courier New" charset="0"/>
                <a:cs typeface="Courier New" charset="0"/>
              </a:rPr>
              <a:t>def</a:t>
            </a:r>
            <a:r>
              <a:rPr lang="en-US" sz="2000" b="1" dirty="0">
                <a:latin typeface="Courier New" charset="0"/>
                <a:ea typeface="Courier New" charset="0"/>
                <a:cs typeface="Courier New" charset="0"/>
              </a:rPr>
              <a:t> </a:t>
            </a:r>
            <a:r>
              <a:rPr lang="en-US" sz="2000" b="1" dirty="0">
                <a:solidFill>
                  <a:schemeClr val="accent2"/>
                </a:solidFill>
                <a:latin typeface="Courier New" charset="0"/>
                <a:ea typeface="Courier New" charset="0"/>
                <a:cs typeface="Courier New" charset="0"/>
              </a:rPr>
              <a:t>__str__</a:t>
            </a:r>
            <a:r>
              <a:rPr lang="en-US" sz="2000" b="1" dirty="0">
                <a:latin typeface="Courier New" charset="0"/>
                <a:ea typeface="Courier New" charset="0"/>
                <a:cs typeface="Courier New" charset="0"/>
              </a:rPr>
              <a:t>(self):</a:t>
            </a:r>
            <a:br>
              <a:rPr lang="en-US" sz="2000" b="1" dirty="0">
                <a:latin typeface="Courier New" charset="0"/>
                <a:ea typeface="Courier New" charset="0"/>
                <a:cs typeface="Courier New" charset="0"/>
              </a:rPr>
            </a:br>
            <a:r>
              <a:rPr lang="en-US" sz="2000" b="1" dirty="0">
                <a:latin typeface="Courier New" charset="0"/>
                <a:ea typeface="Courier New" charset="0"/>
                <a:cs typeface="Courier New" charset="0"/>
              </a:rPr>
              <a:t>    </a:t>
            </a:r>
            <a:r>
              <a:rPr lang="en-US" sz="2000" b="1" dirty="0">
                <a:solidFill>
                  <a:srgbClr val="FF9933"/>
                </a:solidFill>
                <a:latin typeface="Courier New" charset="0"/>
                <a:ea typeface="Courier New" charset="0"/>
                <a:cs typeface="Courier New" charset="0"/>
              </a:rPr>
              <a:t>return</a:t>
            </a:r>
            <a:r>
              <a:rPr lang="en-US" sz="2000" b="1" dirty="0">
                <a:latin typeface="Courier New" charset="0"/>
                <a:ea typeface="Courier New" charset="0"/>
                <a:cs typeface="Courier New" charset="0"/>
              </a:rPr>
              <a:t> </a:t>
            </a:r>
            <a:r>
              <a:rPr lang="en-US" sz="2000" b="1" dirty="0">
                <a:solidFill>
                  <a:srgbClr val="008000"/>
                </a:solidFill>
                <a:latin typeface="Courier New" charset="0"/>
                <a:ea typeface="Courier New" charset="0"/>
                <a:cs typeface="Courier New" charset="0"/>
              </a:rPr>
              <a:t>"I'm named "</a:t>
            </a:r>
            <a:r>
              <a:rPr lang="en-US" sz="2000" b="1" dirty="0">
                <a:latin typeface="Courier New" charset="0"/>
                <a:ea typeface="Courier New" charset="0"/>
                <a:cs typeface="Courier New" charset="0"/>
              </a:rPr>
              <a:t> + </a:t>
            </a:r>
            <a:r>
              <a:rPr lang="en-US" sz="2000" b="1" dirty="0" err="1">
                <a:latin typeface="Courier New" charset="0"/>
                <a:ea typeface="Courier New" charset="0"/>
                <a:cs typeface="Courier New" charset="0"/>
              </a:rPr>
              <a:t>self.full_name</a:t>
            </a:r>
            <a:r>
              <a:rPr lang="en-US" sz="2000" b="1" dirty="0">
                <a:latin typeface="Courier New" charset="0"/>
                <a:ea typeface="Courier New" charset="0"/>
                <a:cs typeface="Courier New" charset="0"/>
              </a:rPr>
              <a:t> + </a:t>
            </a:r>
            <a:r>
              <a:rPr lang="en-US" sz="2000" b="1" dirty="0">
                <a:solidFill>
                  <a:srgbClr val="008000"/>
                </a:solidFill>
                <a:latin typeface="Courier New" charset="0"/>
                <a:ea typeface="Courier New" charset="0"/>
                <a:cs typeface="Courier New" charset="0"/>
              </a:rPr>
              <a:t>" – age: "</a:t>
            </a:r>
            <a:r>
              <a:rPr lang="en-US" sz="2000" b="1" dirty="0">
                <a:latin typeface="Courier New" charset="0"/>
                <a:ea typeface="Courier New" charset="0"/>
                <a:cs typeface="Courier New" charset="0"/>
              </a:rPr>
              <a:t> +  str(</a:t>
            </a:r>
            <a:r>
              <a:rPr lang="en-US" sz="2000" b="1" dirty="0" err="1">
                <a:latin typeface="Courier New" charset="0"/>
                <a:ea typeface="Courier New" charset="0"/>
                <a:cs typeface="Courier New" charset="0"/>
              </a:rPr>
              <a:t>self.age</a:t>
            </a:r>
            <a:r>
              <a:rPr lang="en-US" sz="2000" b="1" dirty="0">
                <a:latin typeface="Courier New" charset="0"/>
                <a:ea typeface="Courier New" charset="0"/>
                <a:cs typeface="Courier New" charset="0"/>
              </a:rPr>
              <a:t>)</a:t>
            </a:r>
            <a:br>
              <a:rPr lang="en-US" sz="2000" b="1" dirty="0">
                <a:latin typeface="Courier New" charset="0"/>
                <a:ea typeface="Courier New" charset="0"/>
                <a:cs typeface="Courier New" charset="0"/>
              </a:rPr>
            </a:br>
            <a:r>
              <a:rPr lang="en-US" sz="2000" b="1" dirty="0">
                <a:latin typeface="Courier New" charset="0"/>
                <a:ea typeface="Courier New" charset="0"/>
                <a:cs typeface="Courier New" charset="0"/>
              </a:rPr>
              <a:t>...</a:t>
            </a:r>
          </a:p>
          <a:p>
            <a:pPr>
              <a:buFont typeface="Symbol" pitchFamily="18" charset="2"/>
              <a:buNone/>
            </a:pPr>
            <a:endParaRPr lang="en-US" sz="2000" b="1" dirty="0">
              <a:latin typeface="Courier New" charset="0"/>
              <a:ea typeface="Courier New" charset="0"/>
              <a:cs typeface="Courier New" charset="0"/>
            </a:endParaRPr>
          </a:p>
          <a:p>
            <a:pPr>
              <a:buFont typeface="Symbol" pitchFamily="18" charset="2"/>
              <a:buNone/>
            </a:pPr>
            <a:r>
              <a:rPr lang="en-US" sz="2000" b="1" dirty="0">
                <a:solidFill>
                  <a:srgbClr val="660066"/>
                </a:solidFill>
                <a:latin typeface="Courier New" charset="0"/>
                <a:ea typeface="Courier New" charset="0"/>
                <a:cs typeface="Courier New" charset="0"/>
              </a:rPr>
              <a:t>&gt;&gt;&gt;</a:t>
            </a:r>
            <a:r>
              <a:rPr lang="en-US" sz="2000" b="1" dirty="0">
                <a:latin typeface="Courier New" charset="0"/>
                <a:ea typeface="Courier New" charset="0"/>
                <a:cs typeface="Courier New" charset="0"/>
              </a:rPr>
              <a:t> f = Student(</a:t>
            </a:r>
            <a:r>
              <a:rPr lang="en-US" sz="2000" b="1" dirty="0">
                <a:solidFill>
                  <a:srgbClr val="008000"/>
                </a:solidFill>
                <a:latin typeface="Courier New" charset="0"/>
                <a:ea typeface="Courier New" charset="0"/>
                <a:cs typeface="Courier New" charset="0"/>
              </a:rPr>
              <a:t>"Bob Smith"</a:t>
            </a:r>
            <a:r>
              <a:rPr lang="en-US" sz="2000" b="1" dirty="0">
                <a:latin typeface="Courier New" charset="0"/>
                <a:ea typeface="Courier New" charset="0"/>
                <a:cs typeface="Courier New" charset="0"/>
              </a:rPr>
              <a:t>, 23)</a:t>
            </a:r>
          </a:p>
          <a:p>
            <a:pPr>
              <a:buFont typeface="Symbol" pitchFamily="18" charset="2"/>
              <a:buNone/>
            </a:pPr>
            <a:endParaRPr lang="en-US" sz="2000" b="1" dirty="0">
              <a:latin typeface="Courier New" charset="0"/>
              <a:ea typeface="Courier New" charset="0"/>
              <a:cs typeface="Courier New" charset="0"/>
            </a:endParaRPr>
          </a:p>
          <a:p>
            <a:pPr>
              <a:buFont typeface="Symbol" pitchFamily="18" charset="2"/>
              <a:buNone/>
            </a:pPr>
            <a:r>
              <a:rPr lang="en-US" sz="2000" b="1" dirty="0">
                <a:solidFill>
                  <a:srgbClr val="660066"/>
                </a:solidFill>
                <a:latin typeface="Courier New" charset="0"/>
                <a:ea typeface="Courier New" charset="0"/>
                <a:cs typeface="Courier New" charset="0"/>
              </a:rPr>
              <a:t>&gt;&gt;&gt;</a:t>
            </a:r>
            <a:r>
              <a:rPr lang="en-US" sz="2000" b="1" dirty="0">
                <a:latin typeface="Courier New" charset="0"/>
                <a:ea typeface="Courier New" charset="0"/>
                <a:cs typeface="Courier New" charset="0"/>
              </a:rPr>
              <a:t> </a:t>
            </a:r>
            <a:r>
              <a:rPr lang="en-US" sz="2000" b="1" dirty="0">
                <a:solidFill>
                  <a:srgbClr val="FF9933"/>
                </a:solidFill>
                <a:latin typeface="Courier New" charset="0"/>
                <a:ea typeface="Courier New" charset="0"/>
                <a:cs typeface="Courier New" charset="0"/>
              </a:rPr>
              <a:t>print</a:t>
            </a:r>
            <a:r>
              <a:rPr lang="en-US" sz="2000" b="1" dirty="0">
                <a:latin typeface="Courier New" charset="0"/>
                <a:ea typeface="Courier New" charset="0"/>
                <a:cs typeface="Courier New" charset="0"/>
              </a:rPr>
              <a:t>(f)</a:t>
            </a:r>
          </a:p>
          <a:p>
            <a:pPr>
              <a:buFont typeface="Symbol" pitchFamily="18" charset="2"/>
              <a:buNone/>
            </a:pPr>
            <a:r>
              <a:rPr lang="en-US" sz="2000" b="1" dirty="0">
                <a:solidFill>
                  <a:schemeClr val="accent2"/>
                </a:solidFill>
                <a:latin typeface="Courier New" charset="0"/>
                <a:ea typeface="Courier New" charset="0"/>
                <a:cs typeface="Courier New" charset="0"/>
              </a:rPr>
              <a:t>I’m named Bob Smith – age: 23</a:t>
            </a:r>
          </a:p>
          <a:p>
            <a:pPr>
              <a:buFont typeface="Wingdings" pitchFamily="2" charset="2"/>
              <a:buNone/>
              <a:defRPr/>
            </a:pPr>
            <a:r>
              <a:rPr lang="en-US" dirty="0">
                <a:latin typeface="Courier New" charset="0"/>
                <a:ea typeface="Courier New" charset="0"/>
                <a:cs typeface="Courier New" charset="0"/>
              </a:rPr>
              <a:t>           </a:t>
            </a:r>
            <a:endParaRPr lang="en-US" sz="2400" dirty="0">
              <a:solidFill>
                <a:srgbClr val="660066"/>
              </a:solidFill>
              <a:latin typeface="Courier New" pitchFamily="49"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Tree>
    <p:extLst>
      <p:ext uri="{BB962C8B-B14F-4D97-AF65-F5344CB8AC3E}">
        <p14:creationId xmlns:p14="http://schemas.microsoft.com/office/powerpoint/2010/main" val="18357226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3400" dirty="0"/>
              <a:t>Other “Magic” Methods </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604997" y="1228544"/>
            <a:ext cx="10549603" cy="5829272"/>
          </a:xfrm>
        </p:spPr>
        <p:txBody>
          <a:bodyPr>
            <a:normAutofit/>
          </a:bodyPr>
          <a:lstStyle/>
          <a:p>
            <a:r>
              <a:rPr lang="en-US" dirty="0"/>
              <a:t>Used to implement operator overloading</a:t>
            </a:r>
          </a:p>
          <a:p>
            <a:pPr lvl="1"/>
            <a:r>
              <a:rPr lang="en-US" dirty="0"/>
              <a:t>Most operators trigger a special method, dependent on class</a:t>
            </a:r>
          </a:p>
          <a:p>
            <a:pPr lvl="1"/>
            <a:endParaRPr lang="en-US" dirty="0"/>
          </a:p>
          <a:p>
            <a:pPr lvl="1">
              <a:buFontTx/>
              <a:buNone/>
            </a:pPr>
            <a:r>
              <a:rPr lang="en-US" b="1" dirty="0">
                <a:latin typeface="Courier New" pitchFamily="49" charset="0"/>
              </a:rPr>
              <a:t>__</a:t>
            </a:r>
            <a:r>
              <a:rPr lang="en-US" b="1" dirty="0" err="1">
                <a:latin typeface="Courier New" pitchFamily="49" charset="0"/>
              </a:rPr>
              <a:t>init</a:t>
            </a:r>
            <a:r>
              <a:rPr lang="en-US" b="1" dirty="0">
                <a:latin typeface="Courier New" pitchFamily="49" charset="0"/>
              </a:rPr>
              <a:t>__</a:t>
            </a:r>
            <a:r>
              <a:rPr lang="en-US" dirty="0">
                <a:latin typeface="Courier New" pitchFamily="49" charset="0"/>
              </a:rPr>
              <a:t>:</a:t>
            </a:r>
            <a:r>
              <a:rPr lang="en-US" dirty="0"/>
              <a:t> The constructor for the class.</a:t>
            </a:r>
          </a:p>
          <a:p>
            <a:pPr lvl="1">
              <a:buFontTx/>
              <a:buNone/>
            </a:pPr>
            <a:r>
              <a:rPr lang="en-US" b="1" dirty="0">
                <a:latin typeface="Courier New" pitchFamily="49" charset="0"/>
              </a:rPr>
              <a:t>__</a:t>
            </a:r>
            <a:r>
              <a:rPr lang="en-US" b="1" dirty="0" err="1">
                <a:latin typeface="Courier New" pitchFamily="49" charset="0"/>
              </a:rPr>
              <a:t>len</a:t>
            </a:r>
            <a:r>
              <a:rPr lang="en-US" b="1" dirty="0">
                <a:latin typeface="Courier New" pitchFamily="49" charset="0"/>
              </a:rPr>
              <a:t>__</a:t>
            </a:r>
            <a:r>
              <a:rPr lang="en-US" dirty="0">
                <a:latin typeface="Courier New" pitchFamily="49" charset="0"/>
              </a:rPr>
              <a:t> :</a:t>
            </a:r>
            <a:r>
              <a:rPr lang="en-US" dirty="0"/>
              <a:t> Define how  </a:t>
            </a:r>
            <a:r>
              <a:rPr lang="en-US" b="1" dirty="0" err="1">
                <a:latin typeface="Courier New" pitchFamily="49" charset="0"/>
              </a:rPr>
              <a:t>len</a:t>
            </a:r>
            <a:r>
              <a:rPr lang="en-US" b="1" dirty="0">
                <a:latin typeface="Courier New" pitchFamily="49" charset="0"/>
              </a:rPr>
              <a:t>(</a:t>
            </a:r>
            <a:r>
              <a:rPr lang="en-US" dirty="0"/>
              <a:t> obj </a:t>
            </a:r>
            <a:r>
              <a:rPr lang="en-US" b="1" dirty="0">
                <a:latin typeface="Courier New" pitchFamily="49" charset="0"/>
              </a:rPr>
              <a:t>)</a:t>
            </a:r>
            <a:r>
              <a:rPr lang="en-US" dirty="0"/>
              <a:t> works.</a:t>
            </a:r>
          </a:p>
          <a:p>
            <a:pPr lvl="1">
              <a:buFontTx/>
              <a:buNone/>
            </a:pPr>
            <a:r>
              <a:rPr lang="en-US" b="1" dirty="0">
                <a:latin typeface="Courier New" pitchFamily="49" charset="0"/>
              </a:rPr>
              <a:t>__copy__</a:t>
            </a:r>
            <a:r>
              <a:rPr lang="en-US" dirty="0">
                <a:latin typeface="Courier New" pitchFamily="49" charset="0"/>
              </a:rPr>
              <a:t>:</a:t>
            </a:r>
            <a:r>
              <a:rPr lang="en-US" dirty="0"/>
              <a:t> Define how to copy a class.</a:t>
            </a:r>
          </a:p>
          <a:p>
            <a:pPr lvl="1">
              <a:buNone/>
            </a:pPr>
            <a:r>
              <a:rPr lang="en-US" b="1" dirty="0">
                <a:latin typeface="Courier New" pitchFamily="49" charset="0"/>
              </a:rPr>
              <a:t>__</a:t>
            </a:r>
            <a:r>
              <a:rPr lang="en-US" b="1" dirty="0" err="1">
                <a:latin typeface="Courier New" pitchFamily="49" charset="0"/>
              </a:rPr>
              <a:t>cmp</a:t>
            </a:r>
            <a:r>
              <a:rPr lang="en-US" b="1" dirty="0">
                <a:latin typeface="Courier New" pitchFamily="49" charset="0"/>
              </a:rPr>
              <a:t>__</a:t>
            </a:r>
            <a:r>
              <a:rPr lang="en-US" dirty="0">
                <a:latin typeface="Courier New" pitchFamily="49" charset="0"/>
              </a:rPr>
              <a:t> :</a:t>
            </a:r>
            <a:r>
              <a:rPr lang="en-US" dirty="0"/>
              <a:t> Define how </a:t>
            </a:r>
            <a:r>
              <a:rPr lang="en-US" b="1" dirty="0">
                <a:latin typeface="Courier New" pitchFamily="49" charset="0"/>
              </a:rPr>
              <a:t>==</a:t>
            </a:r>
            <a:r>
              <a:rPr lang="en-US" dirty="0"/>
              <a:t> works for class.</a:t>
            </a:r>
          </a:p>
          <a:p>
            <a:pPr lvl="1">
              <a:buFontTx/>
              <a:buNone/>
            </a:pPr>
            <a:r>
              <a:rPr lang="en-US" b="1" dirty="0">
                <a:latin typeface="Courier New" pitchFamily="49" charset="0"/>
              </a:rPr>
              <a:t>__add__ : </a:t>
            </a:r>
            <a:r>
              <a:rPr lang="en-US" dirty="0"/>
              <a:t>Define how </a:t>
            </a:r>
            <a:r>
              <a:rPr lang="en-US" b="1" dirty="0">
                <a:latin typeface="Courier New" pitchFamily="49" charset="0"/>
              </a:rPr>
              <a:t>+ </a:t>
            </a:r>
            <a:r>
              <a:rPr lang="en-US" dirty="0"/>
              <a:t>works for class</a:t>
            </a:r>
          </a:p>
          <a:p>
            <a:pPr lvl="1">
              <a:buFontTx/>
              <a:buNone/>
            </a:pPr>
            <a:r>
              <a:rPr lang="en-US" b="1" dirty="0">
                <a:latin typeface="Courier New" pitchFamily="49" charset="0"/>
              </a:rPr>
              <a:t>__neg__ : </a:t>
            </a:r>
            <a:r>
              <a:rPr lang="en-US" dirty="0"/>
              <a:t>Define how unary negation works for class</a:t>
            </a:r>
          </a:p>
          <a:p>
            <a:pPr lvl="1">
              <a:buFontTx/>
              <a:buNone/>
            </a:pPr>
            <a:r>
              <a:rPr lang="en-US" b="1" dirty="0">
                <a:latin typeface="Courier New" pitchFamily="49" charset="0"/>
              </a:rPr>
              <a:t>   </a:t>
            </a:r>
          </a:p>
          <a:p>
            <a:r>
              <a:rPr lang="en-US" dirty="0"/>
              <a:t>Other built-in methods allow you to give a class the ability to use [ ] notation like an array or ( ) notation like a function call.</a:t>
            </a: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Tree>
    <p:extLst>
      <p:ext uri="{BB962C8B-B14F-4D97-AF65-F5344CB8AC3E}">
        <p14:creationId xmlns:p14="http://schemas.microsoft.com/office/powerpoint/2010/main" val="5916000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961519" y="2663095"/>
            <a:ext cx="7197136" cy="1531809"/>
          </a:xfrm>
          <a:prstGeom prst="rect">
            <a:avLst/>
          </a:prstGeom>
          <a:noFill/>
          <a:ln>
            <a:noFill/>
          </a:ln>
        </p:spPr>
        <p:txBody>
          <a:bodyPr spcFirstLastPara="1" wrap="square" lIns="91425" tIns="45700" rIns="91425" bIns="45700" anchor="t" anchorCtr="0">
            <a:normAutofit/>
          </a:bodyPr>
          <a:lstStyle/>
          <a:p>
            <a:pPr marL="0" lvl="0" indent="0">
              <a:lnSpc>
                <a:spcPct val="120000"/>
              </a:lnSpc>
              <a:spcBef>
                <a:spcPts val="0"/>
              </a:spcBef>
              <a:buClr>
                <a:schemeClr val="accent1"/>
              </a:buClr>
            </a:pPr>
            <a:r>
              <a:rPr lang="en-US" sz="6000" dirty="0"/>
              <a:t>Other Resources</a:t>
            </a:r>
            <a:endParaRPr sz="3400" b="1" dirty="0">
              <a:solidFill>
                <a:srgbClr val="370661"/>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D9B0F1AE-544C-DB4A-93E8-5673888A4361}"/>
              </a:ext>
            </a:extLst>
          </p:cNvPr>
          <p:cNvPicPr>
            <a:picLocks noChangeAspect="1"/>
          </p:cNvPicPr>
          <p:nvPr/>
        </p:nvPicPr>
        <p:blipFill>
          <a:blip r:embed="rId3"/>
          <a:stretch>
            <a:fillRect/>
          </a:stretch>
        </p:blipFill>
        <p:spPr>
          <a:xfrm>
            <a:off x="7736679" y="3020008"/>
            <a:ext cx="3078957" cy="1710532"/>
          </a:xfrm>
          <a:prstGeom prst="rect">
            <a:avLst/>
          </a:prstGeom>
        </p:spPr>
      </p:pic>
    </p:spTree>
    <p:extLst>
      <p:ext uri="{BB962C8B-B14F-4D97-AF65-F5344CB8AC3E}">
        <p14:creationId xmlns:p14="http://schemas.microsoft.com/office/powerpoint/2010/main" val="15499063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0E340D-A9F6-F04B-9CF2-7BFA7D3D5788}"/>
              </a:ext>
            </a:extLst>
          </p:cNvPr>
          <p:cNvSpPr>
            <a:spLocks noGrp="1"/>
          </p:cNvSpPr>
          <p:nvPr>
            <p:ph type="body" idx="2"/>
          </p:nvPr>
        </p:nvSpPr>
        <p:spPr/>
        <p:txBody>
          <a:bodyPr>
            <a:normAutofit lnSpcReduction="10000"/>
          </a:bodyPr>
          <a:lstStyle/>
          <a:p>
            <a:r>
              <a:rPr lang="en-US" dirty="0"/>
              <a:t>Tons of good resources on YouTube</a:t>
            </a:r>
          </a:p>
        </p:txBody>
      </p:sp>
      <p:pic>
        <p:nvPicPr>
          <p:cNvPr id="4" name="Picture 3" descr="Diagram&#10;&#10;Description automatically generated with low confidence">
            <a:extLst>
              <a:ext uri="{FF2B5EF4-FFF2-40B4-BE49-F238E27FC236}">
                <a16:creationId xmlns:a16="http://schemas.microsoft.com/office/drawing/2014/main" id="{ED265382-1702-B943-8D7C-25C87433C363}"/>
              </a:ext>
            </a:extLst>
          </p:cNvPr>
          <p:cNvPicPr>
            <a:picLocks noChangeAspect="1"/>
          </p:cNvPicPr>
          <p:nvPr/>
        </p:nvPicPr>
        <p:blipFill>
          <a:blip r:embed="rId2"/>
          <a:stretch>
            <a:fillRect/>
          </a:stretch>
        </p:blipFill>
        <p:spPr>
          <a:xfrm>
            <a:off x="2376488" y="1454464"/>
            <a:ext cx="6803231" cy="4306257"/>
          </a:xfrm>
          <a:prstGeom prst="rect">
            <a:avLst/>
          </a:prstGeom>
        </p:spPr>
      </p:pic>
      <p:sp>
        <p:nvSpPr>
          <p:cNvPr id="5" name="Rectangle 4">
            <a:hlinkClick r:id="rId3"/>
            <a:extLst>
              <a:ext uri="{FF2B5EF4-FFF2-40B4-BE49-F238E27FC236}">
                <a16:creationId xmlns:a16="http://schemas.microsoft.com/office/drawing/2014/main" id="{E9F6863F-2E30-614D-9543-96B7D9F4B6E4}"/>
              </a:ext>
            </a:extLst>
          </p:cNvPr>
          <p:cNvSpPr/>
          <p:nvPr/>
        </p:nvSpPr>
        <p:spPr>
          <a:xfrm>
            <a:off x="3227685" y="5760721"/>
            <a:ext cx="5322291"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=_uQrJ0TkZlc</a:t>
            </a:r>
          </a:p>
        </p:txBody>
      </p:sp>
    </p:spTree>
    <p:extLst>
      <p:ext uri="{BB962C8B-B14F-4D97-AF65-F5344CB8AC3E}">
        <p14:creationId xmlns:p14="http://schemas.microsoft.com/office/powerpoint/2010/main" val="19548690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3400" dirty="0"/>
              <a:t>Profiling, function level</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604997" y="1228544"/>
            <a:ext cx="10549603" cy="5829272"/>
          </a:xfrm>
        </p:spPr>
        <p:txBody>
          <a:bodyPr>
            <a:normAutofit/>
          </a:bodyPr>
          <a:lstStyle/>
          <a:p>
            <a:r>
              <a:rPr lang="en-US" dirty="0"/>
              <a:t>Rudimentary</a:t>
            </a:r>
          </a:p>
          <a:p>
            <a:pPr marL="857250" lvl="2" indent="0">
              <a:buNone/>
            </a:pPr>
            <a:r>
              <a:rPr lang="en-US" b="1" dirty="0">
                <a:latin typeface="Courier New" charset="0"/>
                <a:ea typeface="Courier New" charset="0"/>
                <a:cs typeface="Courier New" charset="0"/>
              </a:rPr>
              <a:t>&gt;&gt;&gt; import time </a:t>
            </a:r>
          </a:p>
          <a:p>
            <a:pPr marL="857250" lvl="2" indent="0">
              <a:buNone/>
            </a:pPr>
            <a:r>
              <a:rPr lang="en-US" b="1" dirty="0">
                <a:latin typeface="Courier New" charset="0"/>
                <a:ea typeface="Courier New" charset="0"/>
                <a:cs typeface="Courier New" charset="0"/>
              </a:rPr>
              <a:t>&gt;&gt;&gt; t0 = </a:t>
            </a:r>
            <a:r>
              <a:rPr lang="en-US" b="1" dirty="0" err="1">
                <a:latin typeface="Courier New" charset="0"/>
                <a:ea typeface="Courier New" charset="0"/>
                <a:cs typeface="Courier New" charset="0"/>
              </a:rPr>
              <a:t>time.time</a:t>
            </a:r>
            <a:r>
              <a:rPr lang="en-US" b="1" dirty="0">
                <a:latin typeface="Courier New" charset="0"/>
                <a:ea typeface="Courier New" charset="0"/>
                <a:cs typeface="Courier New" charset="0"/>
              </a:rPr>
              <a:t>() </a:t>
            </a:r>
          </a:p>
          <a:p>
            <a:pPr marL="857250" lvl="2" indent="0">
              <a:buNone/>
            </a:pPr>
            <a:r>
              <a:rPr lang="en-US" b="1" dirty="0">
                <a:latin typeface="Courier New" charset="0"/>
                <a:ea typeface="Courier New" charset="0"/>
                <a:cs typeface="Courier New" charset="0"/>
              </a:rPr>
              <a:t>&gt;&gt;&gt; </a:t>
            </a:r>
            <a:r>
              <a:rPr lang="en-US" b="1" dirty="0" err="1">
                <a:latin typeface="Courier New" charset="0"/>
                <a:ea typeface="Courier New" charset="0"/>
                <a:cs typeface="Courier New" charset="0"/>
              </a:rPr>
              <a:t>code_block</a:t>
            </a:r>
            <a:r>
              <a:rPr lang="en-US" b="1" dirty="0">
                <a:latin typeface="Courier New" charset="0"/>
                <a:ea typeface="Courier New" charset="0"/>
                <a:cs typeface="Courier New" charset="0"/>
              </a:rPr>
              <a:t> </a:t>
            </a:r>
          </a:p>
          <a:p>
            <a:pPr marL="857250" lvl="2" indent="0">
              <a:buNone/>
            </a:pPr>
            <a:r>
              <a:rPr lang="en-US" b="1" dirty="0">
                <a:latin typeface="Courier New" charset="0"/>
                <a:ea typeface="Courier New" charset="0"/>
                <a:cs typeface="Courier New" charset="0"/>
              </a:rPr>
              <a:t>&gt;&gt;&gt; t1 = </a:t>
            </a:r>
            <a:r>
              <a:rPr lang="en-US" b="1" dirty="0" err="1">
                <a:latin typeface="Courier New" charset="0"/>
                <a:ea typeface="Courier New" charset="0"/>
                <a:cs typeface="Courier New" charset="0"/>
              </a:rPr>
              <a:t>time.time</a:t>
            </a:r>
            <a:r>
              <a:rPr lang="en-US" b="1" dirty="0">
                <a:latin typeface="Courier New" charset="0"/>
                <a:ea typeface="Courier New" charset="0"/>
                <a:cs typeface="Courier New" charset="0"/>
              </a:rPr>
              <a:t>() </a:t>
            </a:r>
          </a:p>
          <a:p>
            <a:pPr marL="857250" lvl="2" indent="0">
              <a:buNone/>
            </a:pPr>
            <a:r>
              <a:rPr lang="en-US" b="1" dirty="0">
                <a:latin typeface="Courier New" charset="0"/>
                <a:ea typeface="Courier New" charset="0"/>
                <a:cs typeface="Courier New" charset="0"/>
              </a:rPr>
              <a:t>&gt;&gt;&gt; total = t1-t0</a:t>
            </a:r>
          </a:p>
          <a:p>
            <a:r>
              <a:rPr lang="en-US" dirty="0" err="1"/>
              <a:t>Timeit</a:t>
            </a:r>
            <a:r>
              <a:rPr lang="en-US" dirty="0"/>
              <a:t> (more precise)</a:t>
            </a:r>
          </a:p>
          <a:p>
            <a:pPr marL="800100" lvl="2" indent="0">
              <a:buNone/>
            </a:pPr>
            <a:r>
              <a:rPr lang="en-US" b="1" dirty="0">
                <a:latin typeface="Courier New" charset="0"/>
                <a:ea typeface="Courier New" charset="0"/>
                <a:cs typeface="Courier New" charset="0"/>
              </a:rPr>
              <a:t>&gt;&gt;&gt; import </a:t>
            </a:r>
            <a:r>
              <a:rPr lang="en-US" b="1" dirty="0" err="1">
                <a:latin typeface="Courier New" charset="0"/>
                <a:ea typeface="Courier New" charset="0"/>
                <a:cs typeface="Courier New" charset="0"/>
              </a:rPr>
              <a:t>timeit</a:t>
            </a:r>
            <a:r>
              <a:rPr lang="en-US" b="1" dirty="0">
                <a:latin typeface="Courier New" charset="0"/>
                <a:ea typeface="Courier New" charset="0"/>
                <a:cs typeface="Courier New" charset="0"/>
              </a:rPr>
              <a:t> </a:t>
            </a:r>
          </a:p>
          <a:p>
            <a:pPr marL="800100" lvl="2" indent="0">
              <a:buNone/>
            </a:pPr>
            <a:r>
              <a:rPr lang="en-US" b="1" dirty="0">
                <a:latin typeface="Courier New" charset="0"/>
                <a:ea typeface="Courier New" charset="0"/>
                <a:cs typeface="Courier New" charset="0"/>
              </a:rPr>
              <a:t>&gt;&gt;&gt; t = </a:t>
            </a:r>
            <a:r>
              <a:rPr lang="en-US" b="1" dirty="0" err="1">
                <a:latin typeface="Courier New" charset="0"/>
                <a:ea typeface="Courier New" charset="0"/>
                <a:cs typeface="Courier New" charset="0"/>
              </a:rPr>
              <a:t>timeit.Timer</a:t>
            </a:r>
            <a:r>
              <a:rPr lang="en-US" b="1" dirty="0">
                <a:latin typeface="Courier New" charset="0"/>
                <a:ea typeface="Courier New" charset="0"/>
                <a:cs typeface="Courier New" charset="0"/>
              </a:rPr>
              <a:t>(”&lt;statement to time&gt;", ”&lt;setup code&gt;") </a:t>
            </a:r>
          </a:p>
          <a:p>
            <a:pPr marL="800100" lvl="2" indent="0">
              <a:buNone/>
            </a:pPr>
            <a:r>
              <a:rPr lang="en-US" b="1" dirty="0">
                <a:latin typeface="Courier New" charset="0"/>
                <a:ea typeface="Courier New" charset="0"/>
                <a:cs typeface="Courier New" charset="0"/>
              </a:rPr>
              <a:t>&gt;&gt;&gt; </a:t>
            </a:r>
            <a:r>
              <a:rPr lang="en-US" b="1" dirty="0" err="1">
                <a:latin typeface="Courier New" charset="0"/>
                <a:ea typeface="Courier New" charset="0"/>
                <a:cs typeface="Courier New" charset="0"/>
              </a:rPr>
              <a:t>t.timeit</a:t>
            </a:r>
            <a:r>
              <a:rPr lang="en-US" b="1" dirty="0">
                <a:latin typeface="Courier New" charset="0"/>
                <a:ea typeface="Courier New" charset="0"/>
                <a:cs typeface="Courier New" charset="0"/>
              </a:rPr>
              <a:t>()</a:t>
            </a:r>
          </a:p>
          <a:p>
            <a:pPr lvl="1"/>
            <a:r>
              <a:rPr lang="en-US" dirty="0"/>
              <a:t>The second argument is usually an import that sets up a virtual environment for the statement </a:t>
            </a:r>
          </a:p>
          <a:p>
            <a:pPr lvl="1"/>
            <a:r>
              <a:rPr lang="en-US" b="1" dirty="0" err="1">
                <a:latin typeface="Courier New" panose="02070309020205020404" pitchFamily="49" charset="0"/>
                <a:cs typeface="Courier New" panose="02070309020205020404" pitchFamily="49" charset="0"/>
              </a:rPr>
              <a:t>timeit</a:t>
            </a:r>
            <a:r>
              <a:rPr lang="en-US" dirty="0"/>
              <a:t> calls the statement 1 million times and returns the total elapsed time, </a:t>
            </a:r>
            <a:r>
              <a:rPr lang="en-US" b="1" dirty="0">
                <a:latin typeface="Courier New" panose="02070309020205020404" pitchFamily="49" charset="0"/>
                <a:cs typeface="Courier New" panose="02070309020205020404" pitchFamily="49" charset="0"/>
              </a:rPr>
              <a:t>number</a:t>
            </a:r>
            <a:r>
              <a:rPr lang="en-US" dirty="0"/>
              <a:t> argument specifies number of times to run it.</a:t>
            </a: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Tree>
    <p:extLst>
      <p:ext uri="{BB962C8B-B14F-4D97-AF65-F5344CB8AC3E}">
        <p14:creationId xmlns:p14="http://schemas.microsoft.com/office/powerpoint/2010/main" val="518422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Python Scripts</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lvl="0" algn="l">
              <a:spcAft>
                <a:spcPts val="0"/>
              </a:spcAft>
              <a:buSzPts val="2000"/>
              <a:buChar char="o"/>
            </a:pPr>
            <a:r>
              <a:rPr lang="en-US" b="1" dirty="0"/>
              <a:t>Scripts</a:t>
            </a:r>
            <a:endParaRPr lang="en-US" dirty="0"/>
          </a:p>
          <a:p>
            <a:pPr lvl="1"/>
            <a:r>
              <a:rPr lang="en-US" dirty="0"/>
              <a:t>Create a file with your favorite text editor (like Sublime)</a:t>
            </a:r>
            <a:endParaRPr dirty="0"/>
          </a:p>
          <a:p>
            <a:pPr lvl="1"/>
            <a:r>
              <a:rPr lang="en-US" dirty="0"/>
              <a:t>Type “python3 script_name.py” at the terminal to run</a:t>
            </a:r>
            <a:endParaRPr dirty="0"/>
          </a:p>
          <a:p>
            <a:pPr lvl="1"/>
            <a:r>
              <a:rPr lang="en-US" dirty="0"/>
              <a:t>Not REPL, so you need to explicitly print</a:t>
            </a:r>
          </a:p>
        </p:txBody>
      </p:sp>
      <p:pic>
        <p:nvPicPr>
          <p:cNvPr id="9" name="Picture 8">
            <a:extLst>
              <a:ext uri="{FF2B5EF4-FFF2-40B4-BE49-F238E27FC236}">
                <a16:creationId xmlns:a16="http://schemas.microsoft.com/office/drawing/2014/main" id="{BDABB4C9-F611-1D45-BE0A-DD2F787616A3}"/>
              </a:ext>
            </a:extLst>
          </p:cNvPr>
          <p:cNvPicPr>
            <a:picLocks noChangeAspect="1"/>
          </p:cNvPicPr>
          <p:nvPr/>
        </p:nvPicPr>
        <p:blipFill>
          <a:blip r:embed="rId3"/>
          <a:stretch>
            <a:fillRect/>
          </a:stretch>
        </p:blipFill>
        <p:spPr>
          <a:xfrm>
            <a:off x="9078844" y="227477"/>
            <a:ext cx="1168400" cy="1168400"/>
          </a:xfrm>
          <a:prstGeom prst="rect">
            <a:avLst/>
          </a:prstGeom>
        </p:spPr>
      </p:pic>
      <p:pic>
        <p:nvPicPr>
          <p:cNvPr id="10" name="Picture 9">
            <a:extLst>
              <a:ext uri="{FF2B5EF4-FFF2-40B4-BE49-F238E27FC236}">
                <a16:creationId xmlns:a16="http://schemas.microsoft.com/office/drawing/2014/main" id="{CDC0D082-9C1F-C244-851A-9ECDC3E0C85B}"/>
              </a:ext>
            </a:extLst>
          </p:cNvPr>
          <p:cNvPicPr>
            <a:picLocks noChangeAspect="1"/>
          </p:cNvPicPr>
          <p:nvPr/>
        </p:nvPicPr>
        <p:blipFill>
          <a:blip r:embed="rId4"/>
          <a:stretch>
            <a:fillRect/>
          </a:stretch>
        </p:blipFill>
        <p:spPr>
          <a:xfrm>
            <a:off x="533009" y="3090802"/>
            <a:ext cx="8305800" cy="3281021"/>
          </a:xfrm>
          <a:prstGeom prst="rect">
            <a:avLst/>
          </a:prstGeom>
          <a:ln w="19050">
            <a:solidFill>
              <a:schemeClr val="tx1"/>
            </a:solidFill>
          </a:ln>
        </p:spPr>
      </p:pic>
    </p:spTree>
    <p:extLst>
      <p:ext uri="{BB962C8B-B14F-4D97-AF65-F5344CB8AC3E}">
        <p14:creationId xmlns:p14="http://schemas.microsoft.com/office/powerpoint/2010/main" val="13904299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3400" dirty="0"/>
              <a:t>Profiling, script level 1</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604997" y="1228544"/>
            <a:ext cx="10549603" cy="5829272"/>
          </a:xfrm>
        </p:spPr>
        <p:txBody>
          <a:bodyPr>
            <a:normAutofit/>
          </a:bodyPr>
          <a:lstStyle/>
          <a:p>
            <a:pPr marL="0" indent="0">
              <a:buNone/>
            </a:pPr>
            <a:r>
              <a:rPr lang="en-US" sz="2000" b="1" dirty="0">
                <a:latin typeface="Courier New" charset="0"/>
                <a:ea typeface="Courier New" charset="0"/>
                <a:cs typeface="Courier New" charset="0"/>
              </a:rPr>
              <a:t># to_time.py</a:t>
            </a:r>
          </a:p>
          <a:p>
            <a:pPr marL="0" indent="0">
              <a:buNone/>
            </a:pPr>
            <a:endParaRPr lang="en-US" sz="2000" b="1" dirty="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def </a:t>
            </a:r>
            <a:r>
              <a:rPr lang="en-US" sz="2000" b="1" dirty="0" err="1">
                <a:latin typeface="Courier New" charset="0"/>
                <a:ea typeface="Courier New" charset="0"/>
                <a:cs typeface="Courier New" charset="0"/>
              </a:rPr>
              <a:t>get_number</a:t>
            </a:r>
            <a:r>
              <a:rPr lang="en-US" sz="2000" b="1" dirty="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for x in range(500000):        </a:t>
            </a:r>
          </a:p>
          <a:p>
            <a:pPr marL="0" indent="0">
              <a:buNone/>
            </a:pPr>
            <a:r>
              <a:rPr lang="en-US" sz="2000" b="1" dirty="0">
                <a:latin typeface="Courier New" charset="0"/>
                <a:ea typeface="Courier New" charset="0"/>
                <a:cs typeface="Courier New" charset="0"/>
              </a:rPr>
              <a:t>        yield x</a:t>
            </a:r>
          </a:p>
          <a:p>
            <a:pPr marL="0" indent="0">
              <a:buNone/>
            </a:pPr>
            <a:r>
              <a:rPr lang="en-US" sz="2000" b="1" dirty="0">
                <a:latin typeface="Courier New" charset="0"/>
                <a:ea typeface="Courier New" charset="0"/>
                <a:cs typeface="Courier New" charset="0"/>
              </a:rPr>
              <a:t>def </a:t>
            </a:r>
            <a:r>
              <a:rPr lang="en-US" sz="2000" b="1" dirty="0" err="1">
                <a:latin typeface="Courier New" charset="0"/>
                <a:ea typeface="Courier New" charset="0"/>
                <a:cs typeface="Courier New" charset="0"/>
              </a:rPr>
              <a:t>exp_fn</a:t>
            </a:r>
            <a:r>
              <a:rPr lang="en-US" sz="2000" b="1" dirty="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for x in </a:t>
            </a:r>
            <a:r>
              <a:rPr lang="en-US" sz="2000" b="1" dirty="0" err="1">
                <a:latin typeface="Courier New" charset="0"/>
                <a:ea typeface="Courier New" charset="0"/>
                <a:cs typeface="Courier New" charset="0"/>
              </a:rPr>
              <a:t>get_number</a:t>
            </a:r>
            <a:r>
              <a:rPr lang="en-US" sz="2000" b="1" dirty="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i</a:t>
            </a:r>
            <a:r>
              <a:rPr lang="en-US" sz="2000" b="1" dirty="0">
                <a:latin typeface="Courier New" charset="0"/>
                <a:ea typeface="Courier New" charset="0"/>
                <a:cs typeface="Courier New" charset="0"/>
              </a:rPr>
              <a:t> = x ^ x ^ x    </a:t>
            </a:r>
          </a:p>
          <a:p>
            <a:pPr marL="0" indent="0">
              <a:buNone/>
            </a:pPr>
            <a:r>
              <a:rPr lang="en-US" sz="2000" b="1" dirty="0">
                <a:latin typeface="Courier New" charset="0"/>
                <a:ea typeface="Courier New" charset="0"/>
                <a:cs typeface="Courier New" charset="0"/>
              </a:rPr>
              <a:t>    return 'some result!'</a:t>
            </a:r>
          </a:p>
          <a:p>
            <a:pPr marL="0" indent="0">
              <a:buNone/>
            </a:pPr>
            <a:endParaRPr lang="en-US" sz="2000" b="1" dirty="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if __name__ == '__main__':    </a:t>
            </a:r>
          </a:p>
          <a:p>
            <a:pPr marL="0" indent="0">
              <a:buNone/>
            </a:pP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exp_fn</a:t>
            </a:r>
            <a:r>
              <a:rPr lang="en-US" sz="2000" b="1" dirty="0">
                <a:latin typeface="Courier New" charset="0"/>
                <a:ea typeface="Courier New" charset="0"/>
                <a:cs typeface="Courier New" charset="0"/>
              </a:rPr>
              <a:t>()</a:t>
            </a: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Tree>
    <p:extLst>
      <p:ext uri="{BB962C8B-B14F-4D97-AF65-F5344CB8AC3E}">
        <p14:creationId xmlns:p14="http://schemas.microsoft.com/office/powerpoint/2010/main" val="36783418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3400" dirty="0"/>
              <a:t>Profiling, script level 1</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604997" y="1228544"/>
            <a:ext cx="10549603" cy="5829272"/>
          </a:xfrm>
        </p:spPr>
        <p:txBody>
          <a:bodyPr>
            <a:normAutofit/>
          </a:bodyPr>
          <a:lstStyle/>
          <a:p>
            <a:pPr marL="0" indent="0">
              <a:buNone/>
            </a:pPr>
            <a:r>
              <a:rPr lang="en-US" sz="2000" b="1" dirty="0">
                <a:latin typeface="Courier New" charset="0"/>
                <a:ea typeface="Courier New" charset="0"/>
                <a:cs typeface="Courier New" charset="0"/>
              </a:rPr>
              <a:t># to_time.py</a:t>
            </a:r>
          </a:p>
          <a:p>
            <a:pPr marL="0" indent="0">
              <a:buNone/>
            </a:pPr>
            <a:endParaRPr lang="en-US" sz="2000" b="1" dirty="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def </a:t>
            </a:r>
            <a:r>
              <a:rPr lang="en-US" sz="2000" b="1" dirty="0" err="1">
                <a:latin typeface="Courier New" charset="0"/>
                <a:ea typeface="Courier New" charset="0"/>
                <a:cs typeface="Courier New" charset="0"/>
              </a:rPr>
              <a:t>get_number</a:t>
            </a:r>
            <a:r>
              <a:rPr lang="en-US" sz="2000" b="1" dirty="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for x in range(500000):        </a:t>
            </a:r>
          </a:p>
          <a:p>
            <a:pPr marL="0" indent="0">
              <a:buNone/>
            </a:pPr>
            <a:r>
              <a:rPr lang="en-US" sz="2000" b="1" dirty="0">
                <a:latin typeface="Courier New" charset="0"/>
                <a:ea typeface="Courier New" charset="0"/>
                <a:cs typeface="Courier New" charset="0"/>
              </a:rPr>
              <a:t>        yield x</a:t>
            </a:r>
          </a:p>
          <a:p>
            <a:pPr marL="0" indent="0">
              <a:buNone/>
            </a:pPr>
            <a:r>
              <a:rPr lang="en-US" sz="2000" b="1" dirty="0">
                <a:latin typeface="Courier New" charset="0"/>
                <a:ea typeface="Courier New" charset="0"/>
                <a:cs typeface="Courier New" charset="0"/>
              </a:rPr>
              <a:t>def </a:t>
            </a:r>
            <a:r>
              <a:rPr lang="en-US" sz="2000" b="1" dirty="0" err="1">
                <a:latin typeface="Courier New" charset="0"/>
                <a:ea typeface="Courier New" charset="0"/>
                <a:cs typeface="Courier New" charset="0"/>
              </a:rPr>
              <a:t>exp_fn</a:t>
            </a:r>
            <a:r>
              <a:rPr lang="en-US" sz="2000" b="1" dirty="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for x in </a:t>
            </a:r>
            <a:r>
              <a:rPr lang="en-US" sz="2000" b="1" dirty="0" err="1">
                <a:latin typeface="Courier New" charset="0"/>
                <a:ea typeface="Courier New" charset="0"/>
                <a:cs typeface="Courier New" charset="0"/>
              </a:rPr>
              <a:t>get_number</a:t>
            </a:r>
            <a:r>
              <a:rPr lang="en-US" sz="2000" b="1" dirty="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i</a:t>
            </a:r>
            <a:r>
              <a:rPr lang="en-US" sz="2000" b="1" dirty="0">
                <a:latin typeface="Courier New" charset="0"/>
                <a:ea typeface="Courier New" charset="0"/>
                <a:cs typeface="Courier New" charset="0"/>
              </a:rPr>
              <a:t> = x ^ x ^ x    </a:t>
            </a:r>
          </a:p>
          <a:p>
            <a:pPr marL="0" indent="0">
              <a:buNone/>
            </a:pPr>
            <a:r>
              <a:rPr lang="en-US" sz="2000" b="1" dirty="0">
                <a:latin typeface="Courier New" charset="0"/>
                <a:ea typeface="Courier New" charset="0"/>
                <a:cs typeface="Courier New" charset="0"/>
              </a:rPr>
              <a:t>    return 'some result!'</a:t>
            </a:r>
          </a:p>
          <a:p>
            <a:pPr marL="0" indent="0">
              <a:buNone/>
            </a:pPr>
            <a:endParaRPr lang="en-US" sz="2000" b="1" dirty="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if __name__ == '__main__':    </a:t>
            </a:r>
          </a:p>
          <a:p>
            <a:pPr marL="0" indent="0">
              <a:buNone/>
            </a:pP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exp_fn</a:t>
            </a:r>
            <a:r>
              <a:rPr lang="en-US" sz="2000" b="1" dirty="0">
                <a:latin typeface="Courier New" charset="0"/>
                <a:ea typeface="Courier New" charset="0"/>
                <a:cs typeface="Courier New" charset="0"/>
              </a:rPr>
              <a:t>()</a:t>
            </a: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Tree>
    <p:extLst>
      <p:ext uri="{BB962C8B-B14F-4D97-AF65-F5344CB8AC3E}">
        <p14:creationId xmlns:p14="http://schemas.microsoft.com/office/powerpoint/2010/main" val="28943751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3400" dirty="0"/>
              <a:t>Profiling, script level 2</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604997" y="1228544"/>
            <a:ext cx="10549603" cy="5829272"/>
          </a:xfrm>
        </p:spPr>
        <p:txBody>
          <a:bodyPr>
            <a:normAutofit/>
          </a:bodyPr>
          <a:lstStyle/>
          <a:p>
            <a:pPr marL="0" indent="0">
              <a:buNone/>
            </a:pPr>
            <a:r>
              <a:rPr lang="en-US" b="1" dirty="0">
                <a:latin typeface="Courier New" charset="0"/>
                <a:ea typeface="Courier New" charset="0"/>
                <a:cs typeface="Courier New" charset="0"/>
              </a:rPr>
              <a:t># python interactive interpreter (REPL)</a:t>
            </a:r>
          </a:p>
          <a:p>
            <a:pPr marL="0" indent="0">
              <a:buNone/>
            </a:pPr>
            <a:endParaRPr lang="en-US" b="1" dirty="0">
              <a:latin typeface="Courier New" charset="0"/>
              <a:ea typeface="Courier New" charset="0"/>
              <a:cs typeface="Courier New" charset="0"/>
            </a:endParaRPr>
          </a:p>
          <a:p>
            <a:pPr marL="0" indent="0">
              <a:buNone/>
            </a:pPr>
            <a:r>
              <a:rPr lang="en-US" b="1" dirty="0">
                <a:latin typeface="Courier New" charset="0"/>
                <a:ea typeface="Courier New" charset="0"/>
                <a:cs typeface="Courier New" charset="0"/>
              </a:rPr>
              <a:t>$ </a:t>
            </a:r>
            <a:r>
              <a:rPr lang="en-US" b="1" dirty="0">
                <a:solidFill>
                  <a:srgbClr val="CE3838"/>
                </a:solidFill>
                <a:latin typeface="Courier New" charset="0"/>
                <a:ea typeface="Courier New" charset="0"/>
                <a:cs typeface="Courier New" charset="0"/>
              </a:rPr>
              <a:t>python -m </a:t>
            </a:r>
            <a:r>
              <a:rPr lang="en-US" b="1" dirty="0" err="1">
                <a:solidFill>
                  <a:srgbClr val="CE3838"/>
                </a:solidFill>
                <a:latin typeface="Courier New" charset="0"/>
                <a:ea typeface="Courier New" charset="0"/>
                <a:cs typeface="Courier New" charset="0"/>
              </a:rPr>
              <a:t>cProfile</a:t>
            </a:r>
            <a:r>
              <a:rPr lang="en-US" b="1" dirty="0">
                <a:solidFill>
                  <a:srgbClr val="CE3838"/>
                </a:solidFill>
                <a:latin typeface="Courier New" charset="0"/>
                <a:ea typeface="Courier New" charset="0"/>
                <a:cs typeface="Courier New" charset="0"/>
              </a:rPr>
              <a:t> to_time.py         </a:t>
            </a:r>
          </a:p>
          <a:p>
            <a:pPr marL="0" indent="0">
              <a:buNone/>
            </a:pPr>
            <a:r>
              <a:rPr lang="en-US" b="1" dirty="0">
                <a:latin typeface="Courier New" charset="0"/>
                <a:ea typeface="Courier New" charset="0"/>
                <a:cs typeface="Courier New" charset="0"/>
              </a:rPr>
              <a:t>500004 function calls in 0.203 seconds   </a:t>
            </a:r>
          </a:p>
          <a:p>
            <a:pPr marL="0" indent="0">
              <a:buNone/>
            </a:pPr>
            <a:r>
              <a:rPr lang="en-US" b="1" dirty="0">
                <a:latin typeface="Courier New" charset="0"/>
                <a:ea typeface="Courier New" charset="0"/>
                <a:cs typeface="Courier New" charset="0"/>
              </a:rPr>
              <a:t>Ordered by: standard name   </a:t>
            </a:r>
          </a:p>
          <a:p>
            <a:pPr marL="0" indent="0">
              <a:buNone/>
            </a:pPr>
            <a:r>
              <a:rPr lang="en-US" b="1" dirty="0" err="1">
                <a:latin typeface="Courier New" charset="0"/>
                <a:ea typeface="Courier New" charset="0"/>
                <a:cs typeface="Courier New" charset="0"/>
              </a:rPr>
              <a:t>ncalls</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tottime</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percall</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cumtime</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percall</a:t>
            </a:r>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filename:lineno</a:t>
            </a:r>
            <a:r>
              <a:rPr lang="en-US" b="1" dirty="0">
                <a:latin typeface="Courier New" charset="0"/>
                <a:ea typeface="Courier New" charset="0"/>
                <a:cs typeface="Courier New" charset="0"/>
              </a:rPr>
              <a:t>(function)        </a:t>
            </a:r>
          </a:p>
          <a:p>
            <a:pPr marL="0" indent="0">
              <a:buNone/>
            </a:pPr>
            <a:r>
              <a:rPr lang="en-US" b="1" dirty="0">
                <a:latin typeface="Courier New" charset="0"/>
                <a:ea typeface="Courier New" charset="0"/>
                <a:cs typeface="Courier New" charset="0"/>
              </a:rPr>
              <a:t>1    	0.000    0.000    0.203    0.203 	to_time.py:1(&lt;module&gt;)   </a:t>
            </a:r>
          </a:p>
          <a:p>
            <a:pPr marL="0" indent="0">
              <a:buNone/>
            </a:pPr>
            <a:r>
              <a:rPr lang="en-US" b="1" dirty="0">
                <a:latin typeface="Courier New" charset="0"/>
                <a:ea typeface="Courier New" charset="0"/>
                <a:cs typeface="Courier New" charset="0"/>
              </a:rPr>
              <a:t>500001	0.071    0.000    0.071    0.000 	to_time.py:1(</a:t>
            </a:r>
            <a:r>
              <a:rPr lang="en-US" b="1" dirty="0" err="1">
                <a:latin typeface="Courier New" charset="0"/>
                <a:ea typeface="Courier New" charset="0"/>
                <a:cs typeface="Courier New" charset="0"/>
              </a:rPr>
              <a:t>get_number</a:t>
            </a:r>
            <a:r>
              <a:rPr lang="en-US" b="1" dirty="0">
                <a:latin typeface="Courier New" charset="0"/>
                <a:ea typeface="Courier New" charset="0"/>
                <a:cs typeface="Courier New" charset="0"/>
              </a:rPr>
              <a:t>)        1    	0.133    0.133    0.203    0.203 	to_time.py:5(</a:t>
            </a:r>
            <a:r>
              <a:rPr lang="en-US" b="1" dirty="0" err="1">
                <a:latin typeface="Courier New" charset="0"/>
                <a:ea typeface="Courier New" charset="0"/>
                <a:cs typeface="Courier New" charset="0"/>
              </a:rPr>
              <a:t>exp_fn</a:t>
            </a:r>
            <a:r>
              <a:rPr lang="en-US" b="1" dirty="0">
                <a:latin typeface="Courier New" charset="0"/>
                <a:ea typeface="Courier New" charset="0"/>
                <a:cs typeface="Courier New" charset="0"/>
              </a:rPr>
              <a:t>)        1    	0.000    0.000    0.000    0.000 	{method 'disable' of '_</a:t>
            </a:r>
            <a:r>
              <a:rPr lang="en-US" b="1" dirty="0" err="1">
                <a:latin typeface="Courier New" charset="0"/>
                <a:ea typeface="Courier New" charset="0"/>
                <a:cs typeface="Courier New" charset="0"/>
              </a:rPr>
              <a:t>lsprof.Profiler</a:t>
            </a:r>
            <a:r>
              <a:rPr lang="en-US" b="1" dirty="0">
                <a:latin typeface="Courier New" charset="0"/>
                <a:ea typeface="Courier New" charset="0"/>
                <a:cs typeface="Courier New" charset="0"/>
              </a:rPr>
              <a:t>' objects}</a:t>
            </a:r>
          </a:p>
          <a:p>
            <a:pPr marL="0" indent="0">
              <a:buNone/>
            </a:pPr>
            <a:endParaRPr lang="en-US" dirty="0">
              <a:latin typeface="Courier New" charset="0"/>
              <a:ea typeface="Courier New" charset="0"/>
              <a:cs typeface="Courier New" charset="0"/>
            </a:endParaRPr>
          </a:p>
          <a:p>
            <a:r>
              <a:rPr lang="en-US" dirty="0">
                <a:ea typeface="Courier New" charset="0"/>
                <a:cs typeface="Courier New" charset="0"/>
              </a:rPr>
              <a:t>For details see </a:t>
            </a:r>
            <a:r>
              <a:rPr lang="en-US" dirty="0">
                <a:ea typeface="Courier New" charset="0"/>
                <a:cs typeface="Courier New" charset="0"/>
                <a:hlinkClick r:id="rId3"/>
              </a:rPr>
              <a:t>https://docs.python.org/3.7/library/profile.html</a:t>
            </a:r>
            <a:endParaRPr lang="en-US" dirty="0">
              <a:ea typeface="Courier New" charset="0"/>
              <a:cs typeface="Courier New" charset="0"/>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Tree>
    <p:extLst>
      <p:ext uri="{BB962C8B-B14F-4D97-AF65-F5344CB8AC3E}">
        <p14:creationId xmlns:p14="http://schemas.microsoft.com/office/powerpoint/2010/main" val="18850890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3400" dirty="0"/>
              <a:t>Idioms</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604997" y="1228544"/>
            <a:ext cx="10549603" cy="5829272"/>
          </a:xfrm>
        </p:spPr>
        <p:txBody>
          <a:bodyPr>
            <a:normAutofit/>
          </a:bodyPr>
          <a:lstStyle/>
          <a:p>
            <a:r>
              <a:rPr lang="en-US" dirty="0"/>
              <a:t>Many frequently-written tasks should be written Python-style even though you could write them Java-style in Python</a:t>
            </a:r>
          </a:p>
          <a:p>
            <a:r>
              <a:rPr lang="en-US" dirty="0"/>
              <a:t>Remember beauty and readability!</a:t>
            </a:r>
          </a:p>
          <a:p>
            <a:endParaRPr lang="en-US" dirty="0"/>
          </a:p>
        </p:txBody>
      </p:sp>
    </p:spTree>
    <p:extLst>
      <p:ext uri="{BB962C8B-B14F-4D97-AF65-F5344CB8AC3E}">
        <p14:creationId xmlns:p14="http://schemas.microsoft.com/office/powerpoint/2010/main" val="20623649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3400" dirty="0">
                <a:ea typeface="ＭＳ Ｐゴシック" pitchFamily="34" charset="-128"/>
              </a:rPr>
              <a:t>A directed graph class</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604997" y="1228544"/>
            <a:ext cx="10549603" cy="5829272"/>
          </a:xfrm>
        </p:spPr>
        <p:txBody>
          <a:bodyPr>
            <a:normAutofit/>
          </a:bodyPr>
          <a:lstStyle/>
          <a:p>
            <a:pPr eaLnBrk="0" hangingPunct="0">
              <a:defRPr/>
            </a:pPr>
            <a:r>
              <a:rPr lang="en-US" sz="2000" b="1" dirty="0">
                <a:latin typeface="Courier New" panose="02070309020205020404" pitchFamily="49" charset="0"/>
                <a:cs typeface="Courier New" panose="02070309020205020404" pitchFamily="49" charset="0"/>
              </a:rPr>
              <a:t>&gt;&gt;&gt; </a:t>
            </a:r>
            <a:r>
              <a:rPr lang="en-US" sz="2000" b="1" dirty="0">
                <a:latin typeface="Courier New" panose="02070309020205020404" pitchFamily="49" charset="0"/>
                <a:ea typeface="ＭＳ Ｐゴシック" pitchFamily="-65" charset="-128"/>
                <a:cs typeface="Courier New" panose="02070309020205020404" pitchFamily="49" charset="0"/>
              </a:rPr>
              <a:t>d = </a:t>
            </a:r>
            <a:r>
              <a:rPr lang="en-US" sz="2000" b="1" dirty="0" err="1">
                <a:latin typeface="Courier New" panose="02070309020205020404" pitchFamily="49" charset="0"/>
                <a:ea typeface="ＭＳ Ｐゴシック" pitchFamily="-65" charset="-128"/>
                <a:cs typeface="Courier New" panose="02070309020205020404" pitchFamily="49" charset="0"/>
              </a:rPr>
              <a:t>DiGraph</a:t>
            </a:r>
            <a:r>
              <a:rPr lang="en-US" sz="2000" b="1" dirty="0">
                <a:latin typeface="Courier New" panose="02070309020205020404" pitchFamily="49" charset="0"/>
                <a:ea typeface="ＭＳ Ｐゴシック" pitchFamily="-65" charset="-128"/>
                <a:cs typeface="Courier New" panose="02070309020205020404" pitchFamily="49" charset="0"/>
              </a:rPr>
              <a:t>([(1,2),(1,3),(2,4),(4,3),(4,1)])</a:t>
            </a:r>
          </a:p>
          <a:p>
            <a:pPr eaLnBrk="0" hangingPunct="0">
              <a:defRPr/>
            </a:pPr>
            <a:r>
              <a:rPr lang="en-US" sz="2000" b="1" dirty="0">
                <a:latin typeface="Courier New" panose="02070309020205020404" pitchFamily="49" charset="0"/>
                <a:cs typeface="Courier New" panose="02070309020205020404" pitchFamily="49" charset="0"/>
              </a:rPr>
              <a:t>&gt;&gt;&gt; </a:t>
            </a:r>
            <a:r>
              <a:rPr lang="en-US" sz="2000" b="1" dirty="0">
                <a:latin typeface="Courier New" panose="02070309020205020404" pitchFamily="49" charset="0"/>
                <a:ea typeface="ＭＳ Ｐゴシック" pitchFamily="-65" charset="-128"/>
                <a:cs typeface="Courier New" panose="02070309020205020404" pitchFamily="49" charset="0"/>
              </a:rPr>
              <a:t>print(d)</a:t>
            </a:r>
          </a:p>
          <a:p>
            <a:pPr eaLnBrk="0" hangingPunct="0">
              <a:defRPr/>
            </a:pPr>
            <a:r>
              <a:rPr lang="en-US" sz="2000" b="1" dirty="0">
                <a:solidFill>
                  <a:schemeClr val="accent2"/>
                </a:solidFill>
                <a:latin typeface="Courier New" panose="02070309020205020404" pitchFamily="49" charset="0"/>
                <a:cs typeface="Courier New" panose="02070309020205020404" pitchFamily="49" charset="0"/>
              </a:rPr>
              <a:t>1 -&gt; 2</a:t>
            </a:r>
          </a:p>
          <a:p>
            <a:pPr eaLnBrk="0" hangingPunct="0">
              <a:defRPr/>
            </a:pPr>
            <a:r>
              <a:rPr lang="en-US" sz="2000" b="1" dirty="0">
                <a:solidFill>
                  <a:schemeClr val="accent2"/>
                </a:solidFill>
                <a:latin typeface="Courier New" panose="02070309020205020404" pitchFamily="49" charset="0"/>
                <a:cs typeface="Courier New" panose="02070309020205020404" pitchFamily="49" charset="0"/>
              </a:rPr>
              <a:t>1 -&gt; 3</a:t>
            </a:r>
          </a:p>
          <a:p>
            <a:pPr eaLnBrk="0" hangingPunct="0">
              <a:defRPr/>
            </a:pPr>
            <a:r>
              <a:rPr lang="en-US" sz="2000" b="1" dirty="0">
                <a:solidFill>
                  <a:schemeClr val="accent2"/>
                </a:solidFill>
                <a:latin typeface="Courier New" panose="02070309020205020404" pitchFamily="49" charset="0"/>
                <a:cs typeface="Courier New" panose="02070309020205020404" pitchFamily="49" charset="0"/>
              </a:rPr>
              <a:t>2 -&gt; 4</a:t>
            </a:r>
          </a:p>
          <a:p>
            <a:pPr eaLnBrk="0" hangingPunct="0">
              <a:defRPr/>
            </a:pPr>
            <a:r>
              <a:rPr lang="en-US" sz="2000" b="1" dirty="0">
                <a:solidFill>
                  <a:schemeClr val="accent2"/>
                </a:solidFill>
                <a:latin typeface="Courier New" panose="02070309020205020404" pitchFamily="49" charset="0"/>
                <a:cs typeface="Courier New" panose="02070309020205020404" pitchFamily="49" charset="0"/>
              </a:rPr>
              <a:t>4 -&gt; 3</a:t>
            </a:r>
          </a:p>
          <a:p>
            <a:pPr eaLnBrk="0" hangingPunct="0">
              <a:defRPr/>
            </a:pPr>
            <a:r>
              <a:rPr lang="en-US" sz="2000" b="1" dirty="0">
                <a:solidFill>
                  <a:schemeClr val="accent2"/>
                </a:solidFill>
                <a:latin typeface="Courier New" panose="02070309020205020404" pitchFamily="49" charset="0"/>
                <a:cs typeface="Courier New" panose="02070309020205020404" pitchFamily="49" charset="0"/>
              </a:rPr>
              <a:t>4 -&gt; 1</a:t>
            </a: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pic>
        <p:nvPicPr>
          <p:cNvPr id="4" name="Picture 3">
            <a:extLst>
              <a:ext uri="{FF2B5EF4-FFF2-40B4-BE49-F238E27FC236}">
                <a16:creationId xmlns:a16="http://schemas.microsoft.com/office/drawing/2014/main" id="{4FE1C2D5-BC7F-4955-9B3B-42D17C407D68}"/>
              </a:ext>
            </a:extLst>
          </p:cNvPr>
          <p:cNvPicPr>
            <a:picLocks noChangeAspect="1"/>
          </p:cNvPicPr>
          <p:nvPr/>
        </p:nvPicPr>
        <p:blipFill>
          <a:blip r:embed="rId3"/>
          <a:stretch>
            <a:fillRect/>
          </a:stretch>
        </p:blipFill>
        <p:spPr>
          <a:xfrm>
            <a:off x="7759920" y="2093173"/>
            <a:ext cx="2810859" cy="3359554"/>
          </a:xfrm>
          <a:prstGeom prst="rect">
            <a:avLst/>
          </a:prstGeom>
        </p:spPr>
      </p:pic>
    </p:spTree>
    <p:extLst>
      <p:ext uri="{BB962C8B-B14F-4D97-AF65-F5344CB8AC3E}">
        <p14:creationId xmlns:p14="http://schemas.microsoft.com/office/powerpoint/2010/main" val="25550847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3400" dirty="0">
                <a:ea typeface="ＭＳ Ｐゴシック" pitchFamily="34" charset="-128"/>
              </a:rPr>
              <a:t>A directed graph class</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604997" y="1228544"/>
            <a:ext cx="10549603" cy="5829272"/>
          </a:xfrm>
        </p:spPr>
        <p:txBody>
          <a:bodyPr>
            <a:normAutofit/>
          </a:bodyPr>
          <a:lstStyle/>
          <a:p>
            <a:pPr eaLnBrk="0" hangingPunct="0">
              <a:spcAft>
                <a:spcPts val="0"/>
              </a:spcAft>
              <a:defRPr/>
            </a:pPr>
            <a:r>
              <a:rPr lang="en-US" sz="2000" b="1" dirty="0">
                <a:latin typeface="Courier New" panose="02070309020205020404" pitchFamily="49" charset="0"/>
                <a:cs typeface="Courier New" panose="02070309020205020404" pitchFamily="49" charset="0"/>
              </a:rPr>
              <a:t>&gt;&gt;&gt; </a:t>
            </a:r>
            <a:r>
              <a:rPr lang="en-US" sz="2000" b="1" dirty="0">
                <a:latin typeface="Courier New" panose="02070309020205020404" pitchFamily="49" charset="0"/>
                <a:ea typeface="ＭＳ Ｐゴシック" pitchFamily="-65" charset="-128"/>
                <a:cs typeface="Courier New" panose="02070309020205020404" pitchFamily="49" charset="0"/>
              </a:rPr>
              <a:t>d = </a:t>
            </a:r>
            <a:r>
              <a:rPr lang="en-US" sz="2000" b="1" dirty="0" err="1">
                <a:latin typeface="Courier New" panose="02070309020205020404" pitchFamily="49" charset="0"/>
                <a:ea typeface="ＭＳ Ｐゴシック" pitchFamily="-65" charset="-128"/>
                <a:cs typeface="Courier New" panose="02070309020205020404" pitchFamily="49" charset="0"/>
              </a:rPr>
              <a:t>DiGraph</a:t>
            </a:r>
            <a:r>
              <a:rPr lang="en-US" sz="2000" b="1" dirty="0">
                <a:latin typeface="Courier New" panose="02070309020205020404" pitchFamily="49" charset="0"/>
                <a:ea typeface="ＭＳ Ｐゴシック" pitchFamily="-65" charset="-128"/>
                <a:cs typeface="Courier New" panose="02070309020205020404" pitchFamily="49" charset="0"/>
              </a:rPr>
              <a:t>([(1,2),(1,3),(2,4),(4,3),(4,1)])</a:t>
            </a:r>
          </a:p>
          <a:p>
            <a:pPr eaLnBrk="0" hangingPunct="0">
              <a:spcAft>
                <a:spcPts val="0"/>
              </a:spcAft>
              <a:defRPr/>
            </a:pPr>
            <a:r>
              <a:rPr lang="en-US" sz="2000" b="1" dirty="0">
                <a:latin typeface="Courier New" panose="02070309020205020404" pitchFamily="49" charset="0"/>
                <a:cs typeface="Courier New" panose="02070309020205020404" pitchFamily="49" charset="0"/>
              </a:rPr>
              <a:t>&gt;&gt;&gt; </a:t>
            </a:r>
            <a:r>
              <a:rPr lang="en-US" sz="2000" b="1" dirty="0">
                <a:latin typeface="Courier New" panose="02070309020205020404" pitchFamily="49" charset="0"/>
                <a:ea typeface="ＭＳ Ｐゴシック" pitchFamily="-65" charset="-128"/>
                <a:cs typeface="Courier New" panose="02070309020205020404" pitchFamily="49" charset="0"/>
              </a:rPr>
              <a:t>[v for v in </a:t>
            </a:r>
            <a:r>
              <a:rPr lang="en-US" sz="2000" b="1" dirty="0" err="1">
                <a:latin typeface="Courier New" panose="02070309020205020404" pitchFamily="49" charset="0"/>
                <a:ea typeface="ＭＳ Ｐゴシック" pitchFamily="-65" charset="-128"/>
                <a:cs typeface="Courier New" panose="02070309020205020404" pitchFamily="49" charset="0"/>
              </a:rPr>
              <a:t>d.search</a:t>
            </a:r>
            <a:r>
              <a:rPr lang="en-US" sz="2000" b="1" dirty="0">
                <a:latin typeface="Courier New" panose="02070309020205020404" pitchFamily="49" charset="0"/>
                <a:ea typeface="ＭＳ Ｐゴシック" pitchFamily="-65" charset="-128"/>
                <a:cs typeface="Courier New" panose="02070309020205020404" pitchFamily="49" charset="0"/>
              </a:rPr>
              <a:t>(1, set())]</a:t>
            </a:r>
          </a:p>
          <a:p>
            <a:pPr eaLnBrk="0" hangingPunct="0">
              <a:spcAft>
                <a:spcPts val="0"/>
              </a:spcAft>
              <a:defRPr/>
            </a:pPr>
            <a:r>
              <a:rPr lang="en-US" sz="2000" b="1" dirty="0">
                <a:solidFill>
                  <a:schemeClr val="accent2"/>
                </a:solidFill>
                <a:latin typeface="Courier New" panose="02070309020205020404" pitchFamily="49" charset="0"/>
                <a:cs typeface="Courier New" panose="02070309020205020404" pitchFamily="49" charset="0"/>
              </a:rPr>
              <a:t>[1, 2, 4, 3]</a:t>
            </a:r>
          </a:p>
          <a:p>
            <a:pPr eaLnBrk="0" hangingPunct="0">
              <a:spcAft>
                <a:spcPts val="0"/>
              </a:spcAft>
              <a:defRPr/>
            </a:pPr>
            <a:r>
              <a:rPr lang="en-US" sz="2000" b="1" dirty="0">
                <a:latin typeface="Courier New" panose="02070309020205020404" pitchFamily="49" charset="0"/>
                <a:cs typeface="Courier New" panose="02070309020205020404" pitchFamily="49" charset="0"/>
              </a:rPr>
              <a:t>&gt;&gt;&gt; [</a:t>
            </a:r>
            <a:r>
              <a:rPr lang="en-US" sz="2000" b="1" dirty="0">
                <a:latin typeface="Courier New" panose="02070309020205020404" pitchFamily="49" charset="0"/>
                <a:ea typeface="ＭＳ Ｐゴシック" pitchFamily="-65" charset="-128"/>
                <a:cs typeface="Courier New" panose="02070309020205020404" pitchFamily="49" charset="0"/>
              </a:rPr>
              <a:t>v for v in </a:t>
            </a:r>
            <a:r>
              <a:rPr lang="en-US" sz="2000" b="1" dirty="0" err="1">
                <a:latin typeface="Courier New" panose="02070309020205020404" pitchFamily="49" charset="0"/>
                <a:ea typeface="ＭＳ Ｐゴシック" pitchFamily="-65" charset="-128"/>
                <a:cs typeface="Courier New" panose="02070309020205020404" pitchFamily="49" charset="0"/>
              </a:rPr>
              <a:t>d.search</a:t>
            </a:r>
            <a:r>
              <a:rPr lang="en-US" sz="2000" b="1" dirty="0">
                <a:latin typeface="Courier New" panose="02070309020205020404" pitchFamily="49" charset="0"/>
                <a:ea typeface="ＭＳ Ｐゴシック" pitchFamily="-65" charset="-128"/>
                <a:cs typeface="Courier New" panose="02070309020205020404" pitchFamily="49" charset="0"/>
              </a:rPr>
              <a:t>(4, set())]</a:t>
            </a:r>
          </a:p>
          <a:p>
            <a:pPr eaLnBrk="0" hangingPunct="0">
              <a:spcAft>
                <a:spcPts val="0"/>
              </a:spcAft>
              <a:defRPr/>
            </a:pPr>
            <a:r>
              <a:rPr lang="en-US" sz="2000" b="1" dirty="0">
                <a:solidFill>
                  <a:schemeClr val="accent2"/>
                </a:solidFill>
                <a:latin typeface="Courier New" panose="02070309020205020404" pitchFamily="49" charset="0"/>
                <a:cs typeface="Courier New" panose="02070309020205020404" pitchFamily="49" charset="0"/>
              </a:rPr>
              <a:t>[4, 3, 1, 2]</a:t>
            </a:r>
          </a:p>
          <a:p>
            <a:pPr eaLnBrk="0" hangingPunct="0">
              <a:spcAft>
                <a:spcPts val="0"/>
              </a:spcAft>
              <a:defRPr/>
            </a:pPr>
            <a:r>
              <a:rPr lang="en-US" sz="2000" b="1" dirty="0">
                <a:latin typeface="Courier New" panose="02070309020205020404" pitchFamily="49" charset="0"/>
                <a:cs typeface="Courier New" panose="02070309020205020404" pitchFamily="49" charset="0"/>
              </a:rPr>
              <a:t>&gt;&gt;&gt; </a:t>
            </a:r>
            <a:r>
              <a:rPr lang="en-US" sz="2000" b="1" dirty="0">
                <a:latin typeface="Courier New" panose="02070309020205020404" pitchFamily="49" charset="0"/>
                <a:ea typeface="ＭＳ Ｐゴシック" pitchFamily="-65" charset="-128"/>
                <a:cs typeface="Courier New" panose="02070309020205020404" pitchFamily="49" charset="0"/>
              </a:rPr>
              <a:t>[v for v in </a:t>
            </a:r>
            <a:r>
              <a:rPr lang="en-US" sz="2000" b="1" dirty="0" err="1">
                <a:latin typeface="Courier New" panose="02070309020205020404" pitchFamily="49" charset="0"/>
                <a:ea typeface="ＭＳ Ｐゴシック" pitchFamily="-65" charset="-128"/>
                <a:cs typeface="Courier New" panose="02070309020205020404" pitchFamily="49" charset="0"/>
              </a:rPr>
              <a:t>d.search</a:t>
            </a:r>
            <a:r>
              <a:rPr lang="en-US" sz="2000" b="1" dirty="0">
                <a:latin typeface="Courier New" panose="02070309020205020404" pitchFamily="49" charset="0"/>
                <a:ea typeface="ＭＳ Ｐゴシック" pitchFamily="-65" charset="-128"/>
                <a:cs typeface="Courier New" panose="02070309020205020404" pitchFamily="49" charset="0"/>
              </a:rPr>
              <a:t>(2, set())]</a:t>
            </a:r>
          </a:p>
          <a:p>
            <a:pPr eaLnBrk="0" hangingPunct="0">
              <a:spcAft>
                <a:spcPts val="0"/>
              </a:spcAft>
              <a:defRPr/>
            </a:pPr>
            <a:r>
              <a:rPr lang="en-US" sz="2000" b="1" dirty="0">
                <a:solidFill>
                  <a:schemeClr val="accent2"/>
                </a:solidFill>
                <a:latin typeface="Courier New" panose="02070309020205020404" pitchFamily="49" charset="0"/>
                <a:cs typeface="Courier New" panose="02070309020205020404" pitchFamily="49" charset="0"/>
              </a:rPr>
              <a:t>[2, 4, 3, 1]</a:t>
            </a:r>
          </a:p>
          <a:p>
            <a:pPr eaLnBrk="0" hangingPunct="0">
              <a:spcAft>
                <a:spcPts val="0"/>
              </a:spcAft>
              <a:defRPr/>
            </a:pPr>
            <a:r>
              <a:rPr lang="en-US" sz="2000" b="1" dirty="0">
                <a:latin typeface="Courier New" panose="02070309020205020404" pitchFamily="49" charset="0"/>
                <a:cs typeface="Courier New" panose="02070309020205020404" pitchFamily="49" charset="0"/>
              </a:rPr>
              <a:t>&gt;&gt;&gt; </a:t>
            </a:r>
            <a:r>
              <a:rPr lang="en-US" sz="2000" b="1" dirty="0">
                <a:latin typeface="Courier New" panose="02070309020205020404" pitchFamily="49" charset="0"/>
                <a:ea typeface="ＭＳ Ｐゴシック" pitchFamily="-65" charset="-128"/>
                <a:cs typeface="Courier New" panose="02070309020205020404" pitchFamily="49" charset="0"/>
              </a:rPr>
              <a:t>[v for v in </a:t>
            </a:r>
            <a:r>
              <a:rPr lang="en-US" sz="2000" b="1" dirty="0" err="1">
                <a:latin typeface="Courier New" panose="02070309020205020404" pitchFamily="49" charset="0"/>
                <a:ea typeface="ＭＳ Ｐゴシック" pitchFamily="-65" charset="-128"/>
                <a:cs typeface="Courier New" panose="02070309020205020404" pitchFamily="49" charset="0"/>
              </a:rPr>
              <a:t>d.search</a:t>
            </a:r>
            <a:r>
              <a:rPr lang="en-US" sz="2000" b="1" dirty="0">
                <a:latin typeface="Courier New" panose="02070309020205020404" pitchFamily="49" charset="0"/>
                <a:ea typeface="ＭＳ Ｐゴシック" pitchFamily="-65" charset="-128"/>
                <a:cs typeface="Courier New" panose="02070309020205020404" pitchFamily="49" charset="0"/>
              </a:rPr>
              <a:t>(3, set())]</a:t>
            </a:r>
          </a:p>
          <a:p>
            <a:pPr eaLnBrk="0" hangingPunct="0">
              <a:spcAft>
                <a:spcPts val="0"/>
              </a:spcAft>
              <a:defRPr/>
            </a:pPr>
            <a:r>
              <a:rPr lang="en-US" sz="2000" b="1" dirty="0">
                <a:solidFill>
                  <a:schemeClr val="accent2"/>
                </a:solidFill>
                <a:latin typeface="Courier New" panose="02070309020205020404" pitchFamily="49" charset="0"/>
                <a:cs typeface="Courier New" panose="02070309020205020404" pitchFamily="49" charset="0"/>
              </a:rPr>
              <a:t>[3]</a:t>
            </a:r>
          </a:p>
          <a:p>
            <a:pPr marL="101600" indent="0" eaLnBrk="0" hangingPunct="0">
              <a:spcAft>
                <a:spcPts val="0"/>
              </a:spcAft>
              <a:buNone/>
              <a:defRPr/>
            </a:pPr>
            <a:endParaRPr lang="en-US" sz="2000" b="1" dirty="0">
              <a:solidFill>
                <a:schemeClr val="accent2"/>
              </a:solidFill>
              <a:latin typeface="Courier New" panose="02070309020205020404" pitchFamily="49" charset="0"/>
              <a:cs typeface="Courier New" panose="02070309020205020404" pitchFamily="49" charset="0"/>
            </a:endParaRPr>
          </a:p>
          <a:p>
            <a:pPr indent="-457200" eaLnBrk="0" fontAlgn="base" hangingPunct="0">
              <a:spcBef>
                <a:spcPct val="20000"/>
              </a:spcBef>
              <a:spcAft>
                <a:spcPct val="0"/>
              </a:spcAft>
              <a:buClr>
                <a:srgbClr val="FF0000"/>
              </a:buClr>
              <a:buSzPct val="110000"/>
              <a:buNone/>
            </a:pPr>
            <a:r>
              <a:rPr lang="en-US" b="1" dirty="0">
                <a:latin typeface="Courier New" panose="02070309020205020404" pitchFamily="49" charset="0"/>
                <a:ea typeface="Courier"/>
                <a:cs typeface="Courier New" panose="02070309020205020404" pitchFamily="49" charset="0"/>
              </a:rPr>
              <a:t>search</a:t>
            </a:r>
            <a:r>
              <a:rPr lang="en-US" b="1" dirty="0">
                <a:latin typeface="Courier"/>
                <a:ea typeface="Courier"/>
                <a:cs typeface="Courier"/>
              </a:rPr>
              <a:t> </a:t>
            </a:r>
            <a:r>
              <a:rPr lang="en-US" b="1" dirty="0">
                <a:latin typeface="Arial" panose="020B0604020202020204" pitchFamily="34" charset="0"/>
              </a:rPr>
              <a:t>method returns a </a:t>
            </a:r>
            <a:r>
              <a:rPr lang="en-US" b="1" i="1" dirty="0">
                <a:latin typeface="Arial" panose="020B0604020202020204" pitchFamily="34" charset="0"/>
              </a:rPr>
              <a:t>generator </a:t>
            </a:r>
            <a:r>
              <a:rPr lang="en-US" b="1" dirty="0">
                <a:latin typeface="Arial" panose="020B0604020202020204" pitchFamily="34" charset="0"/>
              </a:rPr>
              <a:t>for the nodes that can be reached from a given node by following arrows “from tail to head”</a:t>
            </a: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pic>
        <p:nvPicPr>
          <p:cNvPr id="4" name="Picture 3">
            <a:extLst>
              <a:ext uri="{FF2B5EF4-FFF2-40B4-BE49-F238E27FC236}">
                <a16:creationId xmlns:a16="http://schemas.microsoft.com/office/drawing/2014/main" id="{4FE1C2D5-BC7F-4955-9B3B-42D17C407D68}"/>
              </a:ext>
            </a:extLst>
          </p:cNvPr>
          <p:cNvPicPr>
            <a:picLocks noChangeAspect="1"/>
          </p:cNvPicPr>
          <p:nvPr/>
        </p:nvPicPr>
        <p:blipFill>
          <a:blip r:embed="rId3"/>
          <a:stretch>
            <a:fillRect/>
          </a:stretch>
        </p:blipFill>
        <p:spPr>
          <a:xfrm>
            <a:off x="7759920" y="2093173"/>
            <a:ext cx="2810859" cy="3359554"/>
          </a:xfrm>
          <a:prstGeom prst="rect">
            <a:avLst/>
          </a:prstGeom>
        </p:spPr>
      </p:pic>
    </p:spTree>
    <p:extLst>
      <p:ext uri="{BB962C8B-B14F-4D97-AF65-F5344CB8AC3E}">
        <p14:creationId xmlns:p14="http://schemas.microsoft.com/office/powerpoint/2010/main" val="17200919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72"/>
        <p:cNvGrpSpPr/>
        <p:nvPr/>
      </p:nvGrpSpPr>
      <p:grpSpPr>
        <a:xfrm>
          <a:off x="0" y="0"/>
          <a:ext cx="0" cy="0"/>
          <a:chOff x="0" y="0"/>
          <a:chExt cx="0" cy="0"/>
        </a:xfrm>
      </p:grpSpPr>
      <p:sp>
        <p:nvSpPr>
          <p:cNvPr id="9" name="Google Shape;84;g92b3bf485b_0_0">
            <a:extLst>
              <a:ext uri="{FF2B5EF4-FFF2-40B4-BE49-F238E27FC236}">
                <a16:creationId xmlns:a16="http://schemas.microsoft.com/office/drawing/2014/main" id="{759FD1CC-3C92-7345-A72E-E570EB26530A}"/>
              </a:ext>
            </a:extLst>
          </p:cNvPr>
          <p:cNvSpPr/>
          <p:nvPr/>
        </p:nvSpPr>
        <p:spPr>
          <a:xfrm>
            <a:off x="7620000" y="187712"/>
            <a:ext cx="2948636" cy="792093"/>
          </a:xfrm>
          <a:prstGeom prst="wedgeRoundRectCallout">
            <a:avLst>
              <a:gd name="adj1" fmla="val -196958"/>
              <a:gd name="adj2" fmla="val 87431"/>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Define a class</a:t>
            </a:r>
          </a:p>
        </p:txBody>
      </p:sp>
      <p:sp>
        <p:nvSpPr>
          <p:cNvPr id="10" name="Google Shape;84;g92b3bf485b_0_0">
            <a:extLst>
              <a:ext uri="{FF2B5EF4-FFF2-40B4-BE49-F238E27FC236}">
                <a16:creationId xmlns:a16="http://schemas.microsoft.com/office/drawing/2014/main" id="{2847B598-ABE3-3A42-A95F-BAF300D73555}"/>
              </a:ext>
            </a:extLst>
          </p:cNvPr>
          <p:cNvSpPr/>
          <p:nvPr/>
        </p:nvSpPr>
        <p:spPr>
          <a:xfrm>
            <a:off x="9281843" y="1284171"/>
            <a:ext cx="2948636" cy="792093"/>
          </a:xfrm>
          <a:prstGeom prst="wedgeRoundRectCallout">
            <a:avLst>
              <a:gd name="adj1" fmla="val -196958"/>
              <a:gd name="adj2" fmla="val 87431"/>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dirty="0">
                <a:latin typeface="Open Sans"/>
                <a:ea typeface="Open Sans"/>
                <a:cs typeface="Open Sans"/>
                <a:sym typeface="Open Sans"/>
              </a:rPr>
              <a:t>Iterate over a list</a:t>
            </a:r>
            <a:endParaRPr lang="en-US" sz="2000" i="0" u="none" strike="noStrike" cap="none" dirty="0">
              <a:latin typeface="Open Sans"/>
              <a:ea typeface="Open Sans"/>
              <a:cs typeface="Open Sans"/>
              <a:sym typeface="Open Sans"/>
            </a:endParaRPr>
          </a:p>
        </p:txBody>
      </p:sp>
      <p:sp>
        <p:nvSpPr>
          <p:cNvPr id="11" name="Google Shape;84;g92b3bf485b_0_0">
            <a:extLst>
              <a:ext uri="{FF2B5EF4-FFF2-40B4-BE49-F238E27FC236}">
                <a16:creationId xmlns:a16="http://schemas.microsoft.com/office/drawing/2014/main" id="{C853E452-2618-DD46-8459-9FC7157C93D8}"/>
              </a:ext>
            </a:extLst>
          </p:cNvPr>
          <p:cNvSpPr/>
          <p:nvPr/>
        </p:nvSpPr>
        <p:spPr>
          <a:xfrm>
            <a:off x="8675718" y="2757672"/>
            <a:ext cx="2948636" cy="792093"/>
          </a:xfrm>
          <a:prstGeom prst="wedgeRoundRectCallout">
            <a:avLst>
              <a:gd name="adj1" fmla="val -196958"/>
              <a:gd name="adj2" fmla="val 87431"/>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dirty="0">
                <a:latin typeface="Open Sans"/>
                <a:ea typeface="Open Sans"/>
                <a:cs typeface="Open Sans"/>
                <a:sym typeface="Open Sans"/>
              </a:rPr>
              <a:t>Define a magic method</a:t>
            </a:r>
            <a:endParaRPr lang="en-US" sz="2000" i="0" u="none" strike="noStrike" cap="none" dirty="0">
              <a:latin typeface="Open Sans"/>
              <a:ea typeface="Open Sans"/>
              <a:cs typeface="Open Sans"/>
              <a:sym typeface="Open Sans"/>
            </a:endParaRPr>
          </a:p>
        </p:txBody>
      </p:sp>
      <p:sp>
        <p:nvSpPr>
          <p:cNvPr id="12" name="Google Shape;84;g92b3bf485b_0_0">
            <a:extLst>
              <a:ext uri="{FF2B5EF4-FFF2-40B4-BE49-F238E27FC236}">
                <a16:creationId xmlns:a16="http://schemas.microsoft.com/office/drawing/2014/main" id="{399DACE2-2360-2040-9CC3-2772BFCCC588}"/>
              </a:ext>
            </a:extLst>
          </p:cNvPr>
          <p:cNvSpPr/>
          <p:nvPr/>
        </p:nvSpPr>
        <p:spPr>
          <a:xfrm>
            <a:off x="8950633" y="4880217"/>
            <a:ext cx="2948636" cy="792093"/>
          </a:xfrm>
          <a:prstGeom prst="wedgeRoundRectCallout">
            <a:avLst>
              <a:gd name="adj1" fmla="val -66834"/>
              <a:gd name="adj2" fmla="val -59700"/>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dirty="0">
                <a:latin typeface="Open Sans"/>
                <a:ea typeface="Open Sans"/>
                <a:cs typeface="Open Sans"/>
                <a:sym typeface="Open Sans"/>
              </a:rPr>
              <a:t>List Comprehension</a:t>
            </a:r>
            <a:endParaRPr lang="en-US" sz="2000" i="0" u="none" strike="noStrike" cap="none" dirty="0">
              <a:latin typeface="Open Sans"/>
              <a:ea typeface="Open Sans"/>
              <a:cs typeface="Open Sans"/>
              <a:sym typeface="Open Sans"/>
            </a:endParaRPr>
          </a:p>
        </p:txBody>
      </p:sp>
      <p:sp>
        <p:nvSpPr>
          <p:cNvPr id="82" name="Google Shape;82;g92b3bf485b_0_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r>
              <a:rPr lang="en-US" sz="3400" dirty="0">
                <a:ea typeface="ＭＳ Ｐゴシック" pitchFamily="34" charset="-128"/>
              </a:rPr>
              <a:t>The </a:t>
            </a:r>
            <a:r>
              <a:rPr lang="en-US" sz="3400" dirty="0" err="1">
                <a:ea typeface="ＭＳ Ｐゴシック" pitchFamily="34" charset="-128"/>
              </a:rPr>
              <a:t>DiGraph</a:t>
            </a:r>
            <a:r>
              <a:rPr lang="en-US" sz="3400" dirty="0">
                <a:ea typeface="ＭＳ Ｐゴシック" pitchFamily="34" charset="-128"/>
              </a:rPr>
              <a:t> constructor</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604997" y="942015"/>
            <a:ext cx="10549603" cy="5829272"/>
          </a:xfrm>
        </p:spPr>
        <p:txBody>
          <a:bodyPr>
            <a:normAutofit lnSpcReduction="10000"/>
          </a:bodyPr>
          <a:lstStyle/>
          <a:p>
            <a:pPr marL="101600" indent="0" eaLnBrk="0" hangingPunct="0">
              <a:spcAft>
                <a:spcPts val="0"/>
              </a:spcAft>
              <a:buNone/>
              <a:defRPr/>
            </a:pPr>
            <a:r>
              <a:rPr lang="en-US" sz="2000" b="1" dirty="0">
                <a:solidFill>
                  <a:schemeClr val="tx2"/>
                </a:solidFill>
                <a:latin typeface="Courier New" pitchFamily="-65" charset="0"/>
                <a:cs typeface="Arial" charset="0"/>
              </a:rPr>
              <a:t>class </a:t>
            </a:r>
            <a:r>
              <a:rPr lang="en-US" sz="2000" b="1" dirty="0" err="1">
                <a:solidFill>
                  <a:schemeClr val="tx2"/>
                </a:solidFill>
                <a:latin typeface="Courier New" pitchFamily="-65" charset="0"/>
                <a:cs typeface="Arial" charset="0"/>
              </a:rPr>
              <a:t>DiGraph</a:t>
            </a:r>
            <a:r>
              <a:rPr lang="en-US" sz="2000" b="1" dirty="0">
                <a:solidFill>
                  <a:schemeClr val="folHlink"/>
                </a:solidFill>
                <a:latin typeface="Courier New" pitchFamily="-65" charset="0"/>
                <a:cs typeface="Arial" charset="0"/>
              </a:rPr>
              <a:t>:</a:t>
            </a:r>
          </a:p>
          <a:p>
            <a:pPr marL="101600" indent="0" eaLnBrk="0" hangingPunct="0">
              <a:spcAft>
                <a:spcPts val="0"/>
              </a:spcAft>
              <a:buNone/>
              <a:defRPr/>
            </a:pPr>
            <a:r>
              <a:rPr lang="en-US" sz="2000" b="1" dirty="0">
                <a:latin typeface="Courier New" pitchFamily="-65" charset="0"/>
                <a:ea typeface="ＭＳ Ｐゴシック" pitchFamily="-65" charset="-128"/>
                <a:cs typeface="+mn-cs"/>
              </a:rPr>
              <a:t>	def __</a:t>
            </a:r>
            <a:r>
              <a:rPr lang="en-US" sz="2000" b="1" dirty="0" err="1">
                <a:latin typeface="Courier New" pitchFamily="-65" charset="0"/>
                <a:ea typeface="ＭＳ Ｐゴシック" pitchFamily="-65" charset="-128"/>
                <a:cs typeface="+mn-cs"/>
              </a:rPr>
              <a:t>init</a:t>
            </a:r>
            <a:r>
              <a:rPr lang="en-US" sz="2000" b="1" dirty="0">
                <a:latin typeface="Courier New" pitchFamily="-65" charset="0"/>
                <a:ea typeface="ＭＳ Ｐゴシック" pitchFamily="-65" charset="-128"/>
                <a:cs typeface="+mn-cs"/>
              </a:rPr>
              <a:t>__(self, edges):</a:t>
            </a:r>
          </a:p>
          <a:p>
            <a:pPr marL="101600" indent="0" eaLnBrk="0" hangingPunct="0">
              <a:spcAft>
                <a:spcPts val="0"/>
              </a:spcAft>
              <a:buNone/>
              <a:defRPr/>
            </a:pPr>
            <a:r>
              <a:rPr lang="en-US" sz="2000" b="1" dirty="0">
                <a:latin typeface="Courier New" pitchFamily="-65" charset="0"/>
                <a:ea typeface="ＭＳ Ｐゴシック" pitchFamily="-65" charset="-128"/>
                <a:cs typeface="+mn-cs"/>
              </a:rPr>
              <a:t>	    </a:t>
            </a:r>
            <a:r>
              <a:rPr lang="en-US" sz="2000" b="1" dirty="0" err="1">
                <a:latin typeface="Courier New" pitchFamily="-65" charset="0"/>
                <a:ea typeface="ＭＳ Ｐゴシック" pitchFamily="-65" charset="-128"/>
                <a:cs typeface="+mn-cs"/>
              </a:rPr>
              <a:t>self.adj</a:t>
            </a:r>
            <a:r>
              <a:rPr lang="en-US" sz="2000" b="1" dirty="0">
                <a:latin typeface="Courier New" pitchFamily="-65" charset="0"/>
                <a:ea typeface="ＭＳ Ｐゴシック" pitchFamily="-65" charset="-128"/>
                <a:cs typeface="+mn-cs"/>
              </a:rPr>
              <a:t> = {}</a:t>
            </a:r>
          </a:p>
          <a:p>
            <a:pPr marL="101600" indent="0" eaLnBrk="0" hangingPunct="0">
              <a:spcAft>
                <a:spcPts val="0"/>
              </a:spcAft>
              <a:buNone/>
              <a:defRPr/>
            </a:pPr>
            <a:r>
              <a:rPr lang="en-US" sz="2000" b="1" dirty="0">
                <a:latin typeface="Courier New" pitchFamily="-65" charset="0"/>
                <a:ea typeface="ＭＳ Ｐゴシック" pitchFamily="-65" charset="-128"/>
                <a:cs typeface="+mn-cs"/>
              </a:rPr>
              <a:t>	    for u, v in edges:</a:t>
            </a:r>
          </a:p>
          <a:p>
            <a:pPr marL="101600" indent="0" eaLnBrk="0" hangingPunct="0">
              <a:spcAft>
                <a:spcPts val="0"/>
              </a:spcAft>
              <a:buNone/>
              <a:defRPr/>
            </a:pPr>
            <a:r>
              <a:rPr lang="en-US" sz="2000" b="1" dirty="0">
                <a:latin typeface="Courier New" pitchFamily="-65" charset="0"/>
                <a:ea typeface="ＭＳ Ｐゴシック" pitchFamily="-65" charset="-128"/>
                <a:cs typeface="+mn-cs"/>
              </a:rPr>
              <a:t>		if u not in </a:t>
            </a:r>
            <a:r>
              <a:rPr lang="en-US" sz="2000" b="1" dirty="0" err="1">
                <a:latin typeface="Courier New" pitchFamily="-65" charset="0"/>
                <a:ea typeface="ＭＳ Ｐゴシック" pitchFamily="-65" charset="-128"/>
                <a:cs typeface="+mn-cs"/>
              </a:rPr>
              <a:t>self.adj</a:t>
            </a:r>
            <a:r>
              <a:rPr lang="en-US" sz="2000" b="1" dirty="0">
                <a:latin typeface="Courier New" pitchFamily="-65" charset="0"/>
                <a:ea typeface="ＭＳ Ｐゴシック" pitchFamily="-65" charset="-128"/>
                <a:cs typeface="+mn-cs"/>
              </a:rPr>
              <a:t>: </a:t>
            </a:r>
            <a:r>
              <a:rPr lang="en-US" sz="2000" b="1" dirty="0" err="1">
                <a:latin typeface="Courier New" pitchFamily="-65" charset="0"/>
                <a:ea typeface="ＭＳ Ｐゴシック" pitchFamily="-65" charset="-128"/>
                <a:cs typeface="+mn-cs"/>
              </a:rPr>
              <a:t>self.adj</a:t>
            </a:r>
            <a:r>
              <a:rPr lang="en-US" sz="2000" b="1" dirty="0">
                <a:latin typeface="Courier New" pitchFamily="-65" charset="0"/>
                <a:ea typeface="ＭＳ Ｐゴシック" pitchFamily="-65" charset="-128"/>
                <a:cs typeface="+mn-cs"/>
              </a:rPr>
              <a:t>[u] = [v]</a:t>
            </a:r>
          </a:p>
          <a:p>
            <a:pPr marL="101600" indent="0" eaLnBrk="0" hangingPunct="0">
              <a:spcAft>
                <a:spcPts val="0"/>
              </a:spcAft>
              <a:buNone/>
              <a:defRPr/>
            </a:pPr>
            <a:r>
              <a:rPr lang="en-US" sz="2000" b="1" dirty="0">
                <a:latin typeface="Courier New" pitchFamily="-65" charset="0"/>
                <a:ea typeface="ＭＳ Ｐゴシック" pitchFamily="-65" charset="-128"/>
                <a:cs typeface="+mn-cs"/>
              </a:rPr>
              <a:t>		else: </a:t>
            </a:r>
            <a:r>
              <a:rPr lang="en-US" sz="2000" b="1" dirty="0" err="1">
                <a:latin typeface="Courier New" pitchFamily="-65" charset="0"/>
                <a:ea typeface="ＭＳ Ｐゴシック" pitchFamily="-65" charset="-128"/>
                <a:cs typeface="+mn-cs"/>
              </a:rPr>
              <a:t>self.adj</a:t>
            </a:r>
            <a:r>
              <a:rPr lang="en-US" sz="2000" b="1" dirty="0">
                <a:latin typeface="Courier New" pitchFamily="-65" charset="0"/>
                <a:ea typeface="ＭＳ Ｐゴシック" pitchFamily="-65" charset="-128"/>
                <a:cs typeface="+mn-cs"/>
              </a:rPr>
              <a:t>[u].append(v)  </a:t>
            </a:r>
          </a:p>
          <a:p>
            <a:pPr marL="101600" indent="0" eaLnBrk="0" hangingPunct="0">
              <a:spcAft>
                <a:spcPts val="0"/>
              </a:spcAft>
              <a:buNone/>
              <a:defRPr/>
            </a:pPr>
            <a:endParaRPr lang="en-US" sz="2000" b="1" dirty="0">
              <a:solidFill>
                <a:schemeClr val="folHlink"/>
              </a:solidFill>
              <a:latin typeface="Courier New" pitchFamily="-65" charset="0"/>
              <a:cs typeface="Arial" charset="0"/>
            </a:endParaRPr>
          </a:p>
          <a:p>
            <a:pPr marL="101600" indent="0" eaLnBrk="0" hangingPunct="0">
              <a:spcAft>
                <a:spcPts val="0"/>
              </a:spcAft>
              <a:buNone/>
              <a:defRPr/>
            </a:pPr>
            <a:r>
              <a:rPr lang="en-US" sz="2000" b="1" dirty="0">
                <a:latin typeface="Courier New" pitchFamily="-65" charset="0"/>
                <a:ea typeface="ＭＳ Ｐゴシック" pitchFamily="-65" charset="-128"/>
                <a:cs typeface="+mn-cs"/>
              </a:rPr>
              <a:t>	def __str__(self):</a:t>
            </a:r>
          </a:p>
          <a:p>
            <a:pPr marL="101600" indent="0" eaLnBrk="0" hangingPunct="0">
              <a:spcAft>
                <a:spcPts val="0"/>
              </a:spcAft>
              <a:buNone/>
              <a:defRPr/>
            </a:pPr>
            <a:r>
              <a:rPr lang="en-US" sz="2000" b="1" dirty="0">
                <a:latin typeface="Courier New" pitchFamily="-65" charset="0"/>
                <a:ea typeface="ＭＳ Ｐゴシック" pitchFamily="-65" charset="-128"/>
                <a:cs typeface="+mn-cs"/>
              </a:rPr>
              <a:t>	    return '\</a:t>
            </a:r>
            <a:r>
              <a:rPr lang="en-US" sz="2000" b="1" dirty="0" err="1">
                <a:latin typeface="Courier New" pitchFamily="-65" charset="0"/>
                <a:ea typeface="ＭＳ Ｐゴシック" pitchFamily="-65" charset="-128"/>
                <a:cs typeface="+mn-cs"/>
              </a:rPr>
              <a:t>n'.join</a:t>
            </a:r>
            <a:r>
              <a:rPr lang="en-US" sz="2000" b="1" dirty="0">
                <a:latin typeface="Courier New" pitchFamily="-65" charset="0"/>
                <a:ea typeface="ＭＳ Ｐゴシック" pitchFamily="-65" charset="-128"/>
                <a:cs typeface="+mn-cs"/>
              </a:rPr>
              <a:t>(['%s -&gt; %s'%(</a:t>
            </a:r>
            <a:r>
              <a:rPr lang="en-US" sz="2000" b="1" dirty="0" err="1">
                <a:latin typeface="Courier New" pitchFamily="-65" charset="0"/>
                <a:ea typeface="ＭＳ Ｐゴシック" pitchFamily="-65" charset="-128"/>
                <a:cs typeface="+mn-cs"/>
              </a:rPr>
              <a:t>u,v</a:t>
            </a:r>
            <a:r>
              <a:rPr lang="en-US" sz="2000" b="1" dirty="0">
                <a:latin typeface="Courier New" pitchFamily="-65" charset="0"/>
                <a:ea typeface="ＭＳ Ｐゴシック" pitchFamily="-65" charset="-128"/>
                <a:cs typeface="+mn-cs"/>
              </a:rPr>
              <a:t>) \</a:t>
            </a:r>
          </a:p>
          <a:p>
            <a:pPr marL="101600" indent="0" eaLnBrk="0" hangingPunct="0">
              <a:spcAft>
                <a:spcPts val="0"/>
              </a:spcAft>
              <a:buNone/>
              <a:defRPr/>
            </a:pPr>
            <a:r>
              <a:rPr lang="en-US" sz="2000" b="1" dirty="0">
                <a:latin typeface="Courier New" pitchFamily="-65" charset="0"/>
                <a:ea typeface="ＭＳ Ｐゴシック" pitchFamily="-65" charset="-128"/>
                <a:cs typeface="+mn-cs"/>
              </a:rPr>
              <a:t>				for u in </a:t>
            </a:r>
            <a:r>
              <a:rPr lang="en-US" sz="2000" b="1" dirty="0" err="1">
                <a:latin typeface="Courier New" pitchFamily="-65" charset="0"/>
                <a:ea typeface="ＭＳ Ｐゴシック" pitchFamily="-65" charset="-128"/>
                <a:cs typeface="+mn-cs"/>
              </a:rPr>
              <a:t>self.adj</a:t>
            </a:r>
            <a:r>
              <a:rPr lang="en-US" sz="2000" b="1" dirty="0">
                <a:latin typeface="Courier New" pitchFamily="-65" charset="0"/>
                <a:ea typeface="ＭＳ Ｐゴシック" pitchFamily="-65" charset="-128"/>
                <a:cs typeface="+mn-cs"/>
              </a:rPr>
              <a:t> for v in </a:t>
            </a:r>
            <a:r>
              <a:rPr lang="en-US" sz="2000" b="1" dirty="0" err="1">
                <a:latin typeface="Courier New" pitchFamily="-65" charset="0"/>
                <a:ea typeface="ＭＳ Ｐゴシック" pitchFamily="-65" charset="-128"/>
                <a:cs typeface="+mn-cs"/>
              </a:rPr>
              <a:t>self.adj</a:t>
            </a:r>
            <a:r>
              <a:rPr lang="en-US" sz="2000" b="1" dirty="0">
                <a:latin typeface="Courier New" pitchFamily="-65" charset="0"/>
                <a:ea typeface="ＭＳ Ｐゴシック" pitchFamily="-65" charset="-128"/>
                <a:cs typeface="+mn-cs"/>
              </a:rPr>
              <a:t>[u]])</a:t>
            </a:r>
            <a:endParaRPr lang="en-US" sz="2000" b="1" dirty="0">
              <a:solidFill>
                <a:schemeClr val="folHlink"/>
              </a:solidFill>
              <a:latin typeface="Courier New" pitchFamily="-65" charset="0"/>
              <a:cs typeface="Arial" charset="0"/>
            </a:endParaRPr>
          </a:p>
          <a:p>
            <a:pPr marL="101600" indent="0" eaLnBrk="0" hangingPunct="0">
              <a:spcAft>
                <a:spcPts val="0"/>
              </a:spcAft>
              <a:buNone/>
              <a:defRPr/>
            </a:pPr>
            <a:r>
              <a:rPr lang="en-US" sz="2000" b="1" dirty="0">
                <a:latin typeface="Courier New" pitchFamily="-65" charset="0"/>
                <a:cs typeface="Arial" charset="0"/>
              </a:rPr>
              <a:t>&gt;&gt;&gt; </a:t>
            </a:r>
            <a:r>
              <a:rPr lang="en-US" sz="2000" b="1" dirty="0">
                <a:latin typeface="Courier New" pitchFamily="-65" charset="0"/>
                <a:ea typeface="ＭＳ Ｐゴシック" pitchFamily="-65" charset="-128"/>
                <a:cs typeface="+mn-cs"/>
              </a:rPr>
              <a:t>d = </a:t>
            </a:r>
            <a:r>
              <a:rPr lang="en-US" sz="2000" b="1" dirty="0" err="1">
                <a:latin typeface="Courier New" pitchFamily="-65" charset="0"/>
                <a:ea typeface="ＭＳ Ｐゴシック" pitchFamily="-65" charset="-128"/>
                <a:cs typeface="+mn-cs"/>
              </a:rPr>
              <a:t>DiGraph</a:t>
            </a:r>
            <a:r>
              <a:rPr lang="en-US" sz="2000" b="1" dirty="0">
                <a:latin typeface="Courier New" pitchFamily="-65" charset="0"/>
                <a:ea typeface="ＭＳ Ｐゴシック" pitchFamily="-65" charset="-128"/>
                <a:cs typeface="+mn-cs"/>
              </a:rPr>
              <a:t>([(1,2),(1,3),(2,4),(4,3),(4,1)])</a:t>
            </a:r>
          </a:p>
          <a:p>
            <a:pPr marL="101600" indent="0" eaLnBrk="0" hangingPunct="0">
              <a:spcAft>
                <a:spcPts val="0"/>
              </a:spcAft>
              <a:buNone/>
              <a:defRPr/>
            </a:pPr>
            <a:r>
              <a:rPr lang="en-US" sz="2000" b="1" dirty="0">
                <a:latin typeface="Courier New" pitchFamily="-65" charset="0"/>
                <a:cs typeface="Arial" charset="0"/>
              </a:rPr>
              <a:t>&gt;&gt;&gt; </a:t>
            </a:r>
            <a:r>
              <a:rPr lang="en-US" sz="2000" b="1" dirty="0" err="1">
                <a:latin typeface="Courier New" pitchFamily="-65" charset="0"/>
                <a:ea typeface="ＭＳ Ｐゴシック" pitchFamily="-65" charset="-128"/>
                <a:cs typeface="+mn-cs"/>
              </a:rPr>
              <a:t>d.adj</a:t>
            </a:r>
            <a:endParaRPr lang="en-US" sz="2000" b="1" dirty="0">
              <a:latin typeface="Courier New" pitchFamily="-65" charset="0"/>
              <a:ea typeface="ＭＳ Ｐゴシック" pitchFamily="-65" charset="-128"/>
              <a:cs typeface="+mn-cs"/>
            </a:endParaRPr>
          </a:p>
          <a:p>
            <a:pPr marL="101600" indent="0" eaLnBrk="0" hangingPunct="0">
              <a:spcAft>
                <a:spcPts val="0"/>
              </a:spcAft>
              <a:buNone/>
              <a:defRPr/>
            </a:pPr>
            <a:r>
              <a:rPr lang="en-US" sz="2000" b="1" dirty="0">
                <a:solidFill>
                  <a:schemeClr val="accent2"/>
                </a:solidFill>
                <a:latin typeface="Courier New" pitchFamily="-65" charset="0"/>
                <a:ea typeface="ＭＳ Ｐゴシック" pitchFamily="-65" charset="-128"/>
                <a:cs typeface="+mn-cs"/>
              </a:rPr>
              <a:t>{1: [2, 3], 2: [4], 4: [3, 1]}</a:t>
            </a:r>
          </a:p>
          <a:p>
            <a:pPr marL="101600" indent="0" eaLnBrk="0" hangingPunct="0">
              <a:buNone/>
              <a:defRPr/>
            </a:pPr>
            <a:r>
              <a:rPr lang="en-US" b="1" dirty="0">
                <a:latin typeface="Arial" panose="020B0604020202020204" pitchFamily="34" charset="0"/>
              </a:rPr>
              <a:t>The constructor builds a dictionary (</a:t>
            </a:r>
            <a:r>
              <a:rPr lang="en-US" b="1" dirty="0" err="1">
                <a:latin typeface="Courier New" panose="02070309020205020404" pitchFamily="49" charset="0"/>
                <a:ea typeface="Courier"/>
                <a:cs typeface="Courier New" panose="02070309020205020404" pitchFamily="49" charset="0"/>
              </a:rPr>
              <a:t>self.adj</a:t>
            </a:r>
            <a:r>
              <a:rPr lang="en-US" b="1" dirty="0">
                <a:latin typeface="Arial" panose="020B0604020202020204" pitchFamily="34" charset="0"/>
              </a:rPr>
              <a:t>) mapping each node name to a list of node names that can be reached by following one edge (an “adjacency list”)</a:t>
            </a:r>
          </a:p>
          <a:p>
            <a:pPr marL="101600" indent="0" eaLnBrk="0" hangingPunct="0">
              <a:spcAft>
                <a:spcPts val="0"/>
              </a:spcAft>
              <a:buNone/>
              <a:defRPr/>
            </a:pPr>
            <a:endParaRPr lang="en-US" sz="2000" b="1" dirty="0">
              <a:solidFill>
                <a:schemeClr val="accent2"/>
              </a:solidFill>
              <a:latin typeface="Courier New" pitchFamily="-65" charset="0"/>
              <a:ea typeface="ＭＳ Ｐゴシック" pitchFamily="-65" charset="-128"/>
              <a:cs typeface="+mn-cs"/>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spTree>
    <p:extLst>
      <p:ext uri="{BB962C8B-B14F-4D97-AF65-F5344CB8AC3E}">
        <p14:creationId xmlns:p14="http://schemas.microsoft.com/office/powerpoint/2010/main" val="352307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72"/>
        <p:cNvGrpSpPr/>
        <p:nvPr/>
      </p:nvGrpSpPr>
      <p:grpSpPr>
        <a:xfrm>
          <a:off x="0" y="0"/>
          <a:ext cx="0" cy="0"/>
          <a:chOff x="0" y="0"/>
          <a:chExt cx="0" cy="0"/>
        </a:xfrm>
      </p:grpSpPr>
      <p:sp>
        <p:nvSpPr>
          <p:cNvPr id="82" name="Google Shape;82;g92b3bf485b_0_0"/>
          <p:cNvSpPr txBox="1">
            <a:spLocks noGrp="1"/>
          </p:cNvSpPr>
          <p:nvPr>
            <p:ph type="body" idx="2"/>
          </p:nvPr>
        </p:nvSpPr>
        <p:spPr>
          <a:xfrm>
            <a:off x="399672" y="391581"/>
            <a:ext cx="12362513" cy="651000"/>
          </a:xfrm>
          <a:prstGeom prst="rect">
            <a:avLst/>
          </a:prstGeom>
          <a:noFill/>
          <a:ln>
            <a:noFill/>
          </a:ln>
        </p:spPr>
        <p:txBody>
          <a:bodyPr spcFirstLastPara="1" wrap="square" lIns="91425" tIns="45700" rIns="91425" bIns="45700" anchor="t" anchorCtr="0">
            <a:noAutofit/>
          </a:bodyPr>
          <a:lstStyle/>
          <a:p>
            <a:r>
              <a:rPr lang="en-US" sz="3400" dirty="0">
                <a:ea typeface="ＭＳ Ｐゴシック" pitchFamily="34" charset="-128"/>
              </a:rPr>
              <a:t>The </a:t>
            </a:r>
            <a:r>
              <a:rPr lang="en-US" sz="3400" dirty="0">
                <a:latin typeface="Courier"/>
                <a:ea typeface="ＭＳ Ｐゴシック" pitchFamily="34" charset="-128"/>
                <a:cs typeface="Courier"/>
              </a:rPr>
              <a:t>search </a:t>
            </a:r>
            <a:r>
              <a:rPr lang="en-US" sz="3400" dirty="0">
                <a:ea typeface="ＭＳ Ｐゴシック" pitchFamily="34" charset="-128"/>
              </a:rPr>
              <a:t>method</a:t>
            </a:r>
            <a:endParaRPr lang="en-US" sz="3400" kern="0" dirty="0"/>
          </a:p>
        </p:txBody>
      </p:sp>
      <p:sp>
        <p:nvSpPr>
          <p:cNvPr id="3" name="Text Placeholder 2">
            <a:extLst>
              <a:ext uri="{FF2B5EF4-FFF2-40B4-BE49-F238E27FC236}">
                <a16:creationId xmlns:a16="http://schemas.microsoft.com/office/drawing/2014/main" id="{821C082B-30D9-FF4E-AEB3-A2345B53FAEB}"/>
              </a:ext>
            </a:extLst>
          </p:cNvPr>
          <p:cNvSpPr>
            <a:spLocks noGrp="1"/>
          </p:cNvSpPr>
          <p:nvPr>
            <p:ph type="body" idx="1"/>
          </p:nvPr>
        </p:nvSpPr>
        <p:spPr>
          <a:xfrm>
            <a:off x="604997" y="840953"/>
            <a:ext cx="10549603" cy="5829272"/>
          </a:xfrm>
        </p:spPr>
        <p:txBody>
          <a:bodyPr>
            <a:normAutofit fontScale="85000" lnSpcReduction="20000"/>
          </a:bodyPr>
          <a:lstStyle/>
          <a:p>
            <a:pPr marL="101600" indent="0" eaLnBrk="0" hangingPunct="0">
              <a:spcAft>
                <a:spcPts val="0"/>
              </a:spcAft>
              <a:buNone/>
              <a:defRPr/>
            </a:pPr>
            <a:r>
              <a:rPr lang="en-US" sz="2200" b="1" dirty="0">
                <a:solidFill>
                  <a:schemeClr val="tx1"/>
                </a:solidFill>
                <a:latin typeface="Courier New" pitchFamily="-65" charset="0"/>
                <a:cs typeface="Arial" charset="0"/>
              </a:rPr>
              <a:t>class </a:t>
            </a:r>
            <a:r>
              <a:rPr lang="en-US" sz="2200" b="1" dirty="0" err="1">
                <a:solidFill>
                  <a:schemeClr val="tx1"/>
                </a:solidFill>
                <a:latin typeface="Courier New" pitchFamily="-65" charset="0"/>
                <a:cs typeface="Arial" charset="0"/>
              </a:rPr>
              <a:t>DiGraph</a:t>
            </a:r>
            <a:r>
              <a:rPr lang="en-US" sz="2200" b="1" dirty="0">
                <a:solidFill>
                  <a:schemeClr val="tx1"/>
                </a:solidFill>
                <a:latin typeface="Courier New" pitchFamily="-65" charset="0"/>
                <a:cs typeface="Arial" charset="0"/>
              </a:rPr>
              <a:t>:</a:t>
            </a:r>
          </a:p>
          <a:p>
            <a:pPr marL="101600" indent="0" eaLnBrk="0" hangingPunct="0">
              <a:spcAft>
                <a:spcPts val="0"/>
              </a:spcAft>
              <a:buNone/>
              <a:defRPr/>
            </a:pPr>
            <a:r>
              <a:rPr lang="en-US" sz="2200" b="1" dirty="0">
                <a:solidFill>
                  <a:schemeClr val="tx1"/>
                </a:solidFill>
                <a:latin typeface="Courier New" pitchFamily="-65" charset="0"/>
                <a:cs typeface="Arial" charset="0"/>
              </a:rPr>
              <a:t>  ...</a:t>
            </a:r>
          </a:p>
          <a:p>
            <a:pPr marL="101600" indent="0" eaLnBrk="0" hangingPunct="0">
              <a:spcAft>
                <a:spcPts val="0"/>
              </a:spcAft>
              <a:buNone/>
              <a:defRPr/>
            </a:pPr>
            <a:r>
              <a:rPr lang="en-US" sz="2200" b="1" dirty="0">
                <a:solidFill>
                  <a:schemeClr val="tx1"/>
                </a:solidFill>
                <a:latin typeface="Courier New" pitchFamily="-65" charset="0"/>
                <a:cs typeface="Arial" charset="0"/>
              </a:rPr>
              <a:t>  def search(self, u, visited):</a:t>
            </a:r>
          </a:p>
          <a:p>
            <a:pPr marL="101600" indent="0" eaLnBrk="0" hangingPunct="0">
              <a:spcAft>
                <a:spcPts val="0"/>
              </a:spcAft>
              <a:buNone/>
              <a:defRPr/>
            </a:pPr>
            <a:r>
              <a:rPr lang="en-US" sz="2200" b="1" dirty="0">
                <a:solidFill>
                  <a:schemeClr val="tx1"/>
                </a:solidFill>
                <a:latin typeface="Courier New" pitchFamily="-65" charset="0"/>
                <a:cs typeface="Arial" charset="0"/>
              </a:rPr>
              <a:t>    # If we haven't already visited this node...</a:t>
            </a:r>
          </a:p>
          <a:p>
            <a:pPr marL="101600" indent="0" eaLnBrk="0" hangingPunct="0">
              <a:spcAft>
                <a:spcPts val="0"/>
              </a:spcAft>
              <a:buNone/>
              <a:defRPr/>
            </a:pPr>
            <a:r>
              <a:rPr lang="en-US" sz="2200" b="1" dirty="0">
                <a:solidFill>
                  <a:schemeClr val="tx1"/>
                </a:solidFill>
                <a:latin typeface="Courier New" pitchFamily="-65" charset="0"/>
                <a:cs typeface="Arial" charset="0"/>
              </a:rPr>
              <a:t>    if u not in visited:  </a:t>
            </a:r>
          </a:p>
          <a:p>
            <a:pPr marL="101600" indent="0" eaLnBrk="0" hangingPunct="0">
              <a:spcAft>
                <a:spcPts val="0"/>
              </a:spcAft>
              <a:buNone/>
              <a:defRPr/>
            </a:pPr>
            <a:r>
              <a:rPr lang="en-US" sz="2200" b="1" dirty="0">
                <a:solidFill>
                  <a:schemeClr val="tx1"/>
                </a:solidFill>
                <a:latin typeface="Courier New" pitchFamily="-65" charset="0"/>
                <a:cs typeface="Arial" charset="0"/>
              </a:rPr>
              <a:t>      # yield it</a:t>
            </a:r>
          </a:p>
          <a:p>
            <a:pPr marL="101600" indent="0" eaLnBrk="0" hangingPunct="0">
              <a:spcAft>
                <a:spcPts val="0"/>
              </a:spcAft>
              <a:buNone/>
              <a:defRPr/>
            </a:pPr>
            <a:r>
              <a:rPr lang="en-US" sz="2200" b="1" dirty="0">
                <a:solidFill>
                  <a:schemeClr val="tx1"/>
                </a:solidFill>
                <a:latin typeface="Courier New" pitchFamily="-65" charset="0"/>
                <a:cs typeface="Arial" charset="0"/>
              </a:rPr>
              <a:t>      </a:t>
            </a:r>
            <a:r>
              <a:rPr lang="en-US" sz="2200" b="1" dirty="0">
                <a:solidFill>
                  <a:srgbClr val="C00000"/>
                </a:solidFill>
                <a:latin typeface="Courier New" pitchFamily="-65" charset="0"/>
                <a:cs typeface="Arial" charset="0"/>
              </a:rPr>
              <a:t>yield</a:t>
            </a:r>
            <a:r>
              <a:rPr lang="en-US" sz="2200" b="1" dirty="0">
                <a:solidFill>
                  <a:schemeClr val="tx1"/>
                </a:solidFill>
                <a:latin typeface="Courier New" pitchFamily="-65" charset="0"/>
                <a:cs typeface="Arial" charset="0"/>
              </a:rPr>
              <a:t> u             </a:t>
            </a:r>
          </a:p>
          <a:p>
            <a:pPr marL="101600" indent="0" eaLnBrk="0" hangingPunct="0">
              <a:spcAft>
                <a:spcPts val="0"/>
              </a:spcAft>
              <a:buNone/>
              <a:defRPr/>
            </a:pPr>
            <a:r>
              <a:rPr lang="en-US" sz="2200" b="1" dirty="0">
                <a:solidFill>
                  <a:schemeClr val="tx1"/>
                </a:solidFill>
                <a:latin typeface="Courier New" pitchFamily="-65" charset="0"/>
                <a:cs typeface="Arial" charset="0"/>
              </a:rPr>
              <a:t>      # and remember we've visited it now.</a:t>
            </a:r>
          </a:p>
          <a:p>
            <a:pPr marL="101600" indent="0" eaLnBrk="0" hangingPunct="0">
              <a:spcAft>
                <a:spcPts val="0"/>
              </a:spcAft>
              <a:buNone/>
              <a:defRPr/>
            </a:pPr>
            <a:r>
              <a:rPr lang="en-US" sz="2200" b="1" dirty="0">
                <a:solidFill>
                  <a:schemeClr val="tx1"/>
                </a:solidFill>
                <a:latin typeface="Courier New" pitchFamily="-65" charset="0"/>
                <a:cs typeface="Arial" charset="0"/>
              </a:rPr>
              <a:t>      </a:t>
            </a:r>
            <a:r>
              <a:rPr lang="en-US" sz="2200" b="1" dirty="0" err="1">
                <a:solidFill>
                  <a:schemeClr val="tx1"/>
                </a:solidFill>
                <a:latin typeface="Courier New" pitchFamily="-65" charset="0"/>
                <a:cs typeface="Arial" charset="0"/>
              </a:rPr>
              <a:t>visited.add</a:t>
            </a:r>
            <a:r>
              <a:rPr lang="en-US" sz="2200" b="1" dirty="0">
                <a:solidFill>
                  <a:schemeClr val="tx1"/>
                </a:solidFill>
                <a:latin typeface="Courier New" pitchFamily="-65" charset="0"/>
                <a:cs typeface="Arial" charset="0"/>
              </a:rPr>
              <a:t>(u)      </a:t>
            </a:r>
          </a:p>
          <a:p>
            <a:pPr marL="101600" indent="0" eaLnBrk="0" hangingPunct="0">
              <a:spcAft>
                <a:spcPts val="0"/>
              </a:spcAft>
              <a:buNone/>
              <a:defRPr/>
            </a:pPr>
            <a:r>
              <a:rPr lang="en-US" sz="2200" b="1" dirty="0">
                <a:solidFill>
                  <a:schemeClr val="tx1"/>
                </a:solidFill>
                <a:latin typeface="Courier New" pitchFamily="-65" charset="0"/>
                <a:cs typeface="Arial" charset="0"/>
              </a:rPr>
              <a:t>      # Then, if there are any adjacent nodes...</a:t>
            </a:r>
          </a:p>
          <a:p>
            <a:pPr marL="101600" indent="0" eaLnBrk="0" hangingPunct="0">
              <a:spcAft>
                <a:spcPts val="0"/>
              </a:spcAft>
              <a:buNone/>
              <a:defRPr/>
            </a:pPr>
            <a:r>
              <a:rPr lang="en-US" sz="2200" b="1" dirty="0">
                <a:solidFill>
                  <a:schemeClr val="tx1"/>
                </a:solidFill>
                <a:latin typeface="Courier New" pitchFamily="-65" charset="0"/>
                <a:cs typeface="Arial" charset="0"/>
              </a:rPr>
              <a:t>      if u in </a:t>
            </a:r>
            <a:r>
              <a:rPr lang="en-US" sz="2200" b="1" dirty="0" err="1">
                <a:solidFill>
                  <a:schemeClr val="tx1"/>
                </a:solidFill>
                <a:latin typeface="Courier New" pitchFamily="-65" charset="0"/>
                <a:cs typeface="Arial" charset="0"/>
              </a:rPr>
              <a:t>self.adj</a:t>
            </a:r>
            <a:r>
              <a:rPr lang="en-US" sz="2200" b="1" dirty="0">
                <a:solidFill>
                  <a:schemeClr val="tx1"/>
                </a:solidFill>
                <a:latin typeface="Courier New" pitchFamily="-65" charset="0"/>
                <a:cs typeface="Arial" charset="0"/>
              </a:rPr>
              <a:t>:   </a:t>
            </a:r>
          </a:p>
          <a:p>
            <a:pPr marL="101600" indent="0" eaLnBrk="0" hangingPunct="0">
              <a:spcAft>
                <a:spcPts val="0"/>
              </a:spcAft>
              <a:buNone/>
              <a:defRPr/>
            </a:pPr>
            <a:r>
              <a:rPr lang="en-US" sz="2200" b="1" dirty="0">
                <a:solidFill>
                  <a:schemeClr val="tx1"/>
                </a:solidFill>
                <a:latin typeface="Courier New" pitchFamily="-65" charset="0"/>
                <a:cs typeface="Arial" charset="0"/>
              </a:rPr>
              <a:t>        # for each adjacent node...</a:t>
            </a:r>
          </a:p>
          <a:p>
            <a:pPr marL="101600" indent="0" eaLnBrk="0" hangingPunct="0">
              <a:spcAft>
                <a:spcPts val="0"/>
              </a:spcAft>
              <a:buNone/>
              <a:defRPr/>
            </a:pPr>
            <a:r>
              <a:rPr lang="en-US" sz="2200" b="1" dirty="0">
                <a:solidFill>
                  <a:schemeClr val="tx1"/>
                </a:solidFill>
                <a:latin typeface="Courier New" pitchFamily="-65" charset="0"/>
                <a:cs typeface="Arial" charset="0"/>
              </a:rPr>
              <a:t>        for v in </a:t>
            </a:r>
            <a:r>
              <a:rPr lang="en-US" sz="2200" b="1" dirty="0" err="1">
                <a:solidFill>
                  <a:schemeClr val="tx1"/>
                </a:solidFill>
                <a:latin typeface="Courier New" pitchFamily="-65" charset="0"/>
                <a:cs typeface="Arial" charset="0"/>
              </a:rPr>
              <a:t>self.adj</a:t>
            </a:r>
            <a:r>
              <a:rPr lang="en-US" sz="2200" b="1" dirty="0">
                <a:solidFill>
                  <a:schemeClr val="tx1"/>
                </a:solidFill>
                <a:latin typeface="Courier New" pitchFamily="-65" charset="0"/>
                <a:cs typeface="Arial" charset="0"/>
              </a:rPr>
              <a:t>[u]:   </a:t>
            </a:r>
          </a:p>
          <a:p>
            <a:pPr marL="101600" indent="0" eaLnBrk="0" hangingPunct="0">
              <a:spcAft>
                <a:spcPts val="0"/>
              </a:spcAft>
              <a:buNone/>
              <a:defRPr/>
            </a:pPr>
            <a:r>
              <a:rPr lang="en-US" sz="2200" b="1" dirty="0">
                <a:solidFill>
                  <a:schemeClr val="tx1"/>
                </a:solidFill>
                <a:latin typeface="Courier New" pitchFamily="-65" charset="0"/>
                <a:cs typeface="Arial" charset="0"/>
              </a:rPr>
              <a:t>          # search for all nodes reachable from *it*...</a:t>
            </a:r>
          </a:p>
          <a:p>
            <a:pPr marL="101600" indent="0" eaLnBrk="0" hangingPunct="0">
              <a:spcAft>
                <a:spcPts val="0"/>
              </a:spcAft>
              <a:buNone/>
              <a:defRPr/>
            </a:pPr>
            <a:r>
              <a:rPr lang="en-US" sz="2200" b="1" dirty="0">
                <a:solidFill>
                  <a:schemeClr val="tx1"/>
                </a:solidFill>
                <a:latin typeface="Courier New" pitchFamily="-65" charset="0"/>
                <a:cs typeface="Arial" charset="0"/>
              </a:rPr>
              <a:t>          for w in </a:t>
            </a:r>
            <a:r>
              <a:rPr lang="en-US" sz="2200" b="1" dirty="0" err="1">
                <a:solidFill>
                  <a:schemeClr val="tx1"/>
                </a:solidFill>
                <a:latin typeface="Courier New" pitchFamily="-65" charset="0"/>
                <a:cs typeface="Arial" charset="0"/>
              </a:rPr>
              <a:t>self.search</a:t>
            </a:r>
            <a:r>
              <a:rPr lang="en-US" sz="2200" b="1" dirty="0">
                <a:solidFill>
                  <a:schemeClr val="tx1"/>
                </a:solidFill>
                <a:latin typeface="Courier New" pitchFamily="-65" charset="0"/>
                <a:cs typeface="Arial" charset="0"/>
              </a:rPr>
              <a:t>(v, visited):  </a:t>
            </a:r>
          </a:p>
          <a:p>
            <a:pPr marL="101600" indent="0" eaLnBrk="0" hangingPunct="0">
              <a:spcAft>
                <a:spcPts val="0"/>
              </a:spcAft>
              <a:buNone/>
              <a:defRPr/>
            </a:pPr>
            <a:r>
              <a:rPr lang="en-US" sz="2200" b="1" dirty="0">
                <a:solidFill>
                  <a:schemeClr val="tx1"/>
                </a:solidFill>
                <a:latin typeface="Courier New" pitchFamily="-65" charset="0"/>
                <a:cs typeface="Arial" charset="0"/>
              </a:rPr>
              <a:t>            # and yield each one.</a:t>
            </a:r>
          </a:p>
          <a:p>
            <a:pPr marL="101600" indent="0" eaLnBrk="0" hangingPunct="0">
              <a:spcAft>
                <a:spcPts val="0"/>
              </a:spcAft>
              <a:buNone/>
              <a:defRPr/>
            </a:pPr>
            <a:r>
              <a:rPr lang="en-US" sz="2200" b="1" dirty="0">
                <a:solidFill>
                  <a:schemeClr val="tx1"/>
                </a:solidFill>
                <a:latin typeface="Courier New" pitchFamily="-65" charset="0"/>
                <a:cs typeface="Arial" charset="0"/>
              </a:rPr>
              <a:t>            </a:t>
            </a:r>
            <a:r>
              <a:rPr lang="en-US" sz="2200" b="1" dirty="0">
                <a:solidFill>
                  <a:srgbClr val="C00000"/>
                </a:solidFill>
                <a:latin typeface="Courier New" pitchFamily="-65" charset="0"/>
                <a:cs typeface="Arial" charset="0"/>
              </a:rPr>
              <a:t>yield</a:t>
            </a:r>
            <a:r>
              <a:rPr lang="en-US" sz="2200" b="1" dirty="0">
                <a:solidFill>
                  <a:schemeClr val="tx1"/>
                </a:solidFill>
                <a:latin typeface="Courier New" pitchFamily="-65" charset="0"/>
                <a:cs typeface="Arial" charset="0"/>
              </a:rPr>
              <a:t> w</a:t>
            </a:r>
          </a:p>
          <a:p>
            <a:pPr marL="101600" indent="0" eaLnBrk="0" hangingPunct="0">
              <a:spcAft>
                <a:spcPts val="0"/>
              </a:spcAft>
              <a:buNone/>
              <a:defRPr/>
            </a:pPr>
            <a:endParaRPr lang="en-US" sz="2000" b="1" dirty="0">
              <a:solidFill>
                <a:schemeClr val="accent2"/>
              </a:solidFill>
              <a:latin typeface="Courier New" pitchFamily="-65" charset="0"/>
              <a:ea typeface="ＭＳ Ｐゴシック" pitchFamily="-65" charset="-128"/>
              <a:cs typeface="+mn-cs"/>
            </a:endParaRPr>
          </a:p>
          <a:p>
            <a:pPr lvl="0" indent="-457200" eaLnBrk="0" fontAlgn="base" hangingPunct="0">
              <a:spcBef>
                <a:spcPct val="20000"/>
              </a:spcBef>
              <a:spcAft>
                <a:spcPct val="0"/>
              </a:spcAft>
              <a:buClr>
                <a:srgbClr val="FF0000"/>
              </a:buClr>
              <a:buSzPct val="110000"/>
              <a:buNone/>
            </a:pPr>
            <a:endParaRPr lang="en-US" sz="2400" b="1" i="1" dirty="0">
              <a:solidFill>
                <a:srgbClr val="C00000"/>
              </a:solidFill>
              <a:latin typeface="Arial"/>
              <a:ea typeface="+mn-ea"/>
              <a:cs typeface="+mn-cs"/>
            </a:endParaRPr>
          </a:p>
        </p:txBody>
      </p:sp>
      <p:pic>
        <p:nvPicPr>
          <p:cNvPr id="4" name="Picture 3">
            <a:extLst>
              <a:ext uri="{FF2B5EF4-FFF2-40B4-BE49-F238E27FC236}">
                <a16:creationId xmlns:a16="http://schemas.microsoft.com/office/drawing/2014/main" id="{4FE1C2D5-BC7F-4955-9B3B-42D17C407D68}"/>
              </a:ext>
            </a:extLst>
          </p:cNvPr>
          <p:cNvPicPr>
            <a:picLocks noChangeAspect="1"/>
          </p:cNvPicPr>
          <p:nvPr/>
        </p:nvPicPr>
        <p:blipFill>
          <a:blip r:embed="rId3"/>
          <a:stretch>
            <a:fillRect/>
          </a:stretch>
        </p:blipFill>
        <p:spPr>
          <a:xfrm>
            <a:off x="8517587" y="811677"/>
            <a:ext cx="2352736" cy="2812003"/>
          </a:xfrm>
          <a:prstGeom prst="rect">
            <a:avLst/>
          </a:prstGeom>
        </p:spPr>
      </p:pic>
      <p:sp>
        <p:nvSpPr>
          <p:cNvPr id="8" name="Google Shape;84;g92b3bf485b_0_0">
            <a:extLst>
              <a:ext uri="{FF2B5EF4-FFF2-40B4-BE49-F238E27FC236}">
                <a16:creationId xmlns:a16="http://schemas.microsoft.com/office/drawing/2014/main" id="{47E2ADDE-D713-B74E-8140-ADDEE384419F}"/>
              </a:ext>
            </a:extLst>
          </p:cNvPr>
          <p:cNvSpPr/>
          <p:nvPr/>
        </p:nvSpPr>
        <p:spPr>
          <a:xfrm>
            <a:off x="4405480" y="2392893"/>
            <a:ext cx="2948636" cy="792093"/>
          </a:xfrm>
          <a:prstGeom prst="wedgeRoundRectCallout">
            <a:avLst>
              <a:gd name="adj1" fmla="val -95413"/>
              <a:gd name="adj2" fmla="val 33106"/>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a:latin typeface="Open Sans"/>
                <a:ea typeface="Open Sans"/>
                <a:cs typeface="Open Sans"/>
                <a:sym typeface="Open Sans"/>
              </a:rPr>
              <a:t>Use a generator</a:t>
            </a:r>
          </a:p>
        </p:txBody>
      </p:sp>
      <p:sp>
        <p:nvSpPr>
          <p:cNvPr id="9" name="Google Shape;84;g92b3bf485b_0_0">
            <a:extLst>
              <a:ext uri="{FF2B5EF4-FFF2-40B4-BE49-F238E27FC236}">
                <a16:creationId xmlns:a16="http://schemas.microsoft.com/office/drawing/2014/main" id="{AD942C48-F46B-6D43-848C-2268A0A499DD}"/>
              </a:ext>
            </a:extLst>
          </p:cNvPr>
          <p:cNvSpPr/>
          <p:nvPr/>
        </p:nvSpPr>
        <p:spPr>
          <a:xfrm>
            <a:off x="5395308" y="675810"/>
            <a:ext cx="2838002" cy="792093"/>
          </a:xfrm>
          <a:prstGeom prst="wedgeRoundRectCallout">
            <a:avLst>
              <a:gd name="adj1" fmla="val -71091"/>
              <a:gd name="adj2" fmla="val 60269"/>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i="0" u="none" strike="noStrike" cap="none" dirty="0" err="1">
                <a:latin typeface="Open Sans"/>
                <a:ea typeface="Open Sans"/>
                <a:cs typeface="Open Sans"/>
                <a:sym typeface="Open Sans"/>
              </a:rPr>
              <a:t>Memoize</a:t>
            </a:r>
            <a:r>
              <a:rPr lang="en-US" sz="2000" i="0" u="none" strike="noStrike" cap="none" dirty="0">
                <a:latin typeface="Open Sans"/>
                <a:ea typeface="Open Sans"/>
                <a:cs typeface="Open Sans"/>
                <a:sym typeface="Open Sans"/>
              </a:rPr>
              <a:t> with function variable</a:t>
            </a:r>
          </a:p>
        </p:txBody>
      </p:sp>
    </p:spTree>
    <p:extLst>
      <p:ext uri="{BB962C8B-B14F-4D97-AF65-F5344CB8AC3E}">
        <p14:creationId xmlns:p14="http://schemas.microsoft.com/office/powerpoint/2010/main" val="329483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PyCharm IDE</a:t>
            </a:r>
            <a:endParaRPr lang="en-US" dirty="0"/>
          </a:p>
        </p:txBody>
      </p:sp>
      <p:pic>
        <p:nvPicPr>
          <p:cNvPr id="8" name="Content Placeholder 8">
            <a:extLst>
              <a:ext uri="{FF2B5EF4-FFF2-40B4-BE49-F238E27FC236}">
                <a16:creationId xmlns:a16="http://schemas.microsoft.com/office/drawing/2014/main" id="{C4E6C388-3A4C-064F-BB58-00E3B89D23CA}"/>
              </a:ext>
            </a:extLst>
          </p:cNvPr>
          <p:cNvPicPr>
            <a:picLocks noChangeAspect="1"/>
          </p:cNvPicPr>
          <p:nvPr/>
        </p:nvPicPr>
        <p:blipFill>
          <a:blip r:embed="rId3"/>
          <a:stretch>
            <a:fillRect/>
          </a:stretch>
        </p:blipFill>
        <p:spPr>
          <a:xfrm>
            <a:off x="685799" y="1316474"/>
            <a:ext cx="8674059" cy="5055349"/>
          </a:xfrm>
          <a:prstGeom prst="rect">
            <a:avLst/>
          </a:prstGeom>
          <a:noFill/>
          <a:ln>
            <a:noFill/>
          </a:ln>
        </p:spPr>
      </p:pic>
      <p:pic>
        <p:nvPicPr>
          <p:cNvPr id="9" name="Picture 8">
            <a:extLst>
              <a:ext uri="{FF2B5EF4-FFF2-40B4-BE49-F238E27FC236}">
                <a16:creationId xmlns:a16="http://schemas.microsoft.com/office/drawing/2014/main" id="{9F984D7C-5A98-DD44-8F1F-359A39029056}"/>
              </a:ext>
            </a:extLst>
          </p:cNvPr>
          <p:cNvPicPr>
            <a:picLocks noChangeAspect="1"/>
          </p:cNvPicPr>
          <p:nvPr/>
        </p:nvPicPr>
        <p:blipFill>
          <a:blip r:embed="rId4"/>
          <a:stretch>
            <a:fillRect/>
          </a:stretch>
        </p:blipFill>
        <p:spPr>
          <a:xfrm>
            <a:off x="9450599" y="57675"/>
            <a:ext cx="1828800" cy="1828800"/>
          </a:xfrm>
          <a:prstGeom prst="rect">
            <a:avLst/>
          </a:prstGeom>
        </p:spPr>
      </p:pic>
    </p:spTree>
    <p:extLst>
      <p:ext uri="{BB962C8B-B14F-4D97-AF65-F5344CB8AC3E}">
        <p14:creationId xmlns:p14="http://schemas.microsoft.com/office/powerpoint/2010/main" val="3990622753"/>
      </p:ext>
    </p:extLst>
  </p:cSld>
  <p:clrMapOvr>
    <a:masterClrMapping/>
  </p:clrMapOvr>
</p:sld>
</file>

<file path=ppt/theme/theme1.xml><?xml version="1.0" encoding="utf-8"?>
<a:theme xmlns:a="http://schemas.openxmlformats.org/drawingml/2006/main" name="Office Theme">
  <a:themeElements>
    <a:clrScheme name="Custom 5">
      <a:dk1>
        <a:srgbClr val="3A2F2A"/>
      </a:dk1>
      <a:lt1>
        <a:srgbClr val="F7FBF9"/>
      </a:lt1>
      <a:dk2>
        <a:srgbClr val="715E4A"/>
      </a:dk2>
      <a:lt2>
        <a:srgbClr val="D3DCD5"/>
      </a:lt2>
      <a:accent1>
        <a:srgbClr val="C07E7F"/>
      </a:accent1>
      <a:accent2>
        <a:srgbClr val="EEB9A6"/>
      </a:accent2>
      <a:accent3>
        <a:srgbClr val="9EB1BA"/>
      </a:accent3>
      <a:accent4>
        <a:srgbClr val="DF9996"/>
      </a:accent4>
      <a:accent5>
        <a:srgbClr val="F4CFA1"/>
      </a:accent5>
      <a:accent6>
        <a:srgbClr val="D7AB8C"/>
      </a:accent6>
      <a:hlink>
        <a:srgbClr val="C17D7D"/>
      </a:hlink>
      <a:folHlink>
        <a:srgbClr val="F4D0A2"/>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29136DA-BEDC-D94F-A224-C9A6A71F0CA6}" vid="{1117A8DA-96FA-C245-A706-DA85DA53C2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253</TotalTime>
  <Words>7321</Words>
  <Application>Microsoft Macintosh PowerPoint</Application>
  <PresentationFormat>Widescreen</PresentationFormat>
  <Paragraphs>1081</Paragraphs>
  <Slides>87</Slides>
  <Notes>82</Notes>
  <HiddenSlides>17</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87</vt:i4>
      </vt:variant>
    </vt:vector>
  </HeadingPairs>
  <TitlesOfParts>
    <vt:vector size="101" baseType="lpstr">
      <vt:lpstr>ＭＳ Ｐゴシック</vt:lpstr>
      <vt:lpstr>Arial</vt:lpstr>
      <vt:lpstr>Calibri</vt:lpstr>
      <vt:lpstr>Courier</vt:lpstr>
      <vt:lpstr>Courier New</vt:lpstr>
      <vt:lpstr>Noto Sans Symbols</vt:lpstr>
      <vt:lpstr>Open Sans</vt:lpstr>
      <vt:lpstr>Open Sans SemiBold</vt:lpstr>
      <vt:lpstr>Roboto Mono</vt:lpstr>
      <vt:lpstr>Symbol</vt:lpstr>
      <vt:lpstr>Times New Roman</vt:lpstr>
      <vt:lpstr>Wingdings</vt:lpstr>
      <vt:lpstr>Wingdings 3</vt:lpstr>
      <vt:lpstr>Office Theme</vt:lpstr>
      <vt:lpstr>Introduction to Python</vt:lpstr>
      <vt:lpstr>PowerPoint Presentation</vt:lpstr>
      <vt:lpstr>PowerPoint Presentation</vt:lpstr>
      <vt:lpstr>PowerPoint Presentation</vt:lpstr>
      <vt:lpstr>PowerPoint Presentation</vt:lpstr>
      <vt:lpstr>Ralph Waldo Emerson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dc:title>
  <dc:creator>Callison-Burch, Christopher</dc:creator>
  <cp:lastModifiedBy>Callison-Burch, Christopher</cp:lastModifiedBy>
  <cp:revision>21</cp:revision>
  <dcterms:created xsi:type="dcterms:W3CDTF">2021-02-16T16:23:02Z</dcterms:created>
  <dcterms:modified xsi:type="dcterms:W3CDTF">2024-09-10T19:47:09Z</dcterms:modified>
</cp:coreProperties>
</file>